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handoutMasterIdLst>
    <p:handoutMasterId r:id="rId51"/>
  </p:handoutMasterIdLst>
  <p:sldIdLst>
    <p:sldId id="256" r:id="rId2"/>
    <p:sldId id="257" r:id="rId3"/>
    <p:sldId id="258" r:id="rId4"/>
    <p:sldId id="279" r:id="rId5"/>
    <p:sldId id="294" r:id="rId6"/>
    <p:sldId id="305" r:id="rId7"/>
    <p:sldId id="306" r:id="rId8"/>
    <p:sldId id="304" r:id="rId9"/>
    <p:sldId id="276" r:id="rId10"/>
    <p:sldId id="295" r:id="rId11"/>
    <p:sldId id="307" r:id="rId12"/>
    <p:sldId id="296" r:id="rId13"/>
    <p:sldId id="332" r:id="rId14"/>
    <p:sldId id="333" r:id="rId15"/>
    <p:sldId id="334" r:id="rId16"/>
    <p:sldId id="335" r:id="rId17"/>
    <p:sldId id="308" r:id="rId18"/>
    <p:sldId id="310" r:id="rId19"/>
    <p:sldId id="309" r:id="rId20"/>
    <p:sldId id="265" r:id="rId21"/>
    <p:sldId id="281" r:id="rId22"/>
    <p:sldId id="297" r:id="rId23"/>
    <p:sldId id="311" r:id="rId24"/>
    <p:sldId id="312" r:id="rId25"/>
    <p:sldId id="313" r:id="rId26"/>
    <p:sldId id="314" r:id="rId27"/>
    <p:sldId id="315" r:id="rId28"/>
    <p:sldId id="316" r:id="rId29"/>
    <p:sldId id="336" r:id="rId30"/>
    <p:sldId id="318" r:id="rId31"/>
    <p:sldId id="319" r:id="rId32"/>
    <p:sldId id="320" r:id="rId33"/>
    <p:sldId id="321" r:id="rId34"/>
    <p:sldId id="322" r:id="rId35"/>
    <p:sldId id="323" r:id="rId36"/>
    <p:sldId id="324" r:id="rId37"/>
    <p:sldId id="325" r:id="rId38"/>
    <p:sldId id="326" r:id="rId39"/>
    <p:sldId id="327" r:id="rId40"/>
    <p:sldId id="328" r:id="rId41"/>
    <p:sldId id="278" r:id="rId42"/>
    <p:sldId id="282" r:id="rId43"/>
    <p:sldId id="329" r:id="rId44"/>
    <p:sldId id="330" r:id="rId45"/>
    <p:sldId id="331" r:id="rId46"/>
    <p:sldId id="285" r:id="rId47"/>
    <p:sldId id="301" r:id="rId48"/>
    <p:sldId id="287" r:id="rId49"/>
  </p:sldIdLst>
  <p:sldSz cx="18288000" cy="10287000"/>
  <p:notesSz cx="6858000" cy="9144000"/>
  <p:embeddedFontLst>
    <p:embeddedFont>
      <p:font typeface="Montserrat Classic" panose="02020500000000000000" charset="0"/>
      <p:regular r:id="rId52"/>
    </p:embeddedFont>
    <p:embeddedFont>
      <p:font typeface="Montserrat Classic Bold" panose="02020500000000000000" charset="0"/>
      <p:regular r:id="rId53"/>
    </p:embeddedFont>
    <p:embeddedFont>
      <p:font typeface="華康雅風體 Std W3" panose="00050300000000000000" pitchFamily="18" charset="-120"/>
      <p:regular r:id="rId54"/>
    </p:embeddedFont>
    <p:embeddedFont>
      <p:font typeface="華康儷宋 Std W3" panose="02020300000000000000" pitchFamily="18" charset="-120"/>
      <p:regular r:id="rId55"/>
    </p:embeddedFont>
    <p:embeddedFont>
      <p:font typeface="華康儷宋 Std W5" panose="02020500000000000000" pitchFamily="18" charset="-12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EFBDA"/>
    <a:srgbClr val="FEF8C0"/>
    <a:srgbClr val="FAEFA2"/>
    <a:srgbClr val="FEF07D"/>
    <a:srgbClr val="FEF5A8"/>
    <a:srgbClr val="FCF5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34" autoAdjust="0"/>
  </p:normalViewPr>
  <p:slideViewPr>
    <p:cSldViewPr snapToGrid="0">
      <p:cViewPr varScale="1">
        <p:scale>
          <a:sx n="42" d="100"/>
          <a:sy n="42" d="100"/>
        </p:scale>
        <p:origin x="78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0FBDB07-C26E-E157-4311-345380A12E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70A12610-98B0-177C-4B36-4943330CCC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0F4784-9024-4CA8-A75A-35B34DD81371}" type="datetimeFigureOut">
              <a:rPr lang="zh-TW" altLang="en-US" smtClean="0"/>
              <a:t>2024/4/24</a:t>
            </a:fld>
            <a:endParaRPr lang="zh-TW" altLang="en-US"/>
          </a:p>
        </p:txBody>
      </p:sp>
      <p:sp>
        <p:nvSpPr>
          <p:cNvPr id="4" name="頁尾版面配置區 3">
            <a:extLst>
              <a:ext uri="{FF2B5EF4-FFF2-40B4-BE49-F238E27FC236}">
                <a16:creationId xmlns:a16="http://schemas.microsoft.com/office/drawing/2014/main" id="{7D58C917-523D-1058-A1EA-25E4C71421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13C1EA54-A717-5A42-63C1-0954C563D9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CD81AC-1365-4090-B7FF-63A233739DD7}" type="slidenum">
              <a:rPr lang="zh-TW" altLang="en-US" smtClean="0"/>
              <a:t>‹#›</a:t>
            </a:fld>
            <a:endParaRPr lang="zh-TW" altLang="en-US"/>
          </a:p>
        </p:txBody>
      </p:sp>
    </p:spTree>
    <p:extLst>
      <p:ext uri="{BB962C8B-B14F-4D97-AF65-F5344CB8AC3E}">
        <p14:creationId xmlns:p14="http://schemas.microsoft.com/office/powerpoint/2010/main" val="27507947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8ECD-BCC4-48E1-AD42-21D680E6F66E}" type="datetimeFigureOut">
              <a:rPr lang="zh-TW" altLang="en-US" smtClean="0"/>
              <a:t>2024/4/24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079A-0A81-4BA4-B531-59C366CBF432}" type="slidenum">
              <a:rPr lang="zh-TW" altLang="en-US" smtClean="0"/>
              <a:t>‹#›</a:t>
            </a:fld>
            <a:endParaRPr lang="zh-TW" altLang="en-US"/>
          </a:p>
        </p:txBody>
      </p:sp>
    </p:spTree>
    <p:extLst>
      <p:ext uri="{BB962C8B-B14F-4D97-AF65-F5344CB8AC3E}">
        <p14:creationId xmlns:p14="http://schemas.microsoft.com/office/powerpoint/2010/main" val="96001407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1</a:t>
            </a:fld>
            <a:endParaRPr lang="zh-TW" altLang="en-US"/>
          </a:p>
        </p:txBody>
      </p:sp>
    </p:spTree>
    <p:extLst>
      <p:ext uri="{BB962C8B-B14F-4D97-AF65-F5344CB8AC3E}">
        <p14:creationId xmlns:p14="http://schemas.microsoft.com/office/powerpoint/2010/main" val="2187189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593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zh-TW" altLang="en-US" sz="4400">
              <a:latin typeface="華康儷宋 Std W3" panose="02020300000000000000" pitchFamily="18" charset="-120"/>
              <a:ea typeface="華康儷宋 Std W3" panose="02020300000000000000" pitchFamily="18" charset="-12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92759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en-US" altLang="zh-TW" sz="1800">
              <a:effectLst/>
              <a:latin typeface="Aptos" panose="020B0004020202020204" pitchFamily="34" charset="0"/>
              <a:ea typeface="華康儷宋 Std W3" panose="020203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765377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zh-TW" altLang="en-US" sz="4400">
              <a:latin typeface="華康儷宋 Std W3" panose="02020300000000000000" pitchFamily="18" charset="-120"/>
              <a:ea typeface="華康儷宋 Std W3" panose="02020300000000000000" pitchFamily="18" charset="-12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78887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zh-TW" altLang="en-US" sz="4400">
              <a:latin typeface="華康儷宋 Std W3" panose="02020300000000000000" pitchFamily="18" charset="-120"/>
              <a:ea typeface="華康儷宋 Std W3" panose="02020300000000000000" pitchFamily="18" charset="-12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62909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endParaRPr lang="zh-TW" altLang="en-US" sz="4400">
              <a:latin typeface="華康儷宋 Std W3" panose="02020300000000000000" pitchFamily="18" charset="-120"/>
              <a:ea typeface="華康儷宋 Std W3" panose="02020300000000000000" pitchFamily="18" charset="-12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84983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310475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119832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50923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21</a:t>
            </a:fld>
            <a:endParaRPr lang="zh-TW" altLang="en-US"/>
          </a:p>
        </p:txBody>
      </p:sp>
    </p:spTree>
    <p:extLst>
      <p:ext uri="{BB962C8B-B14F-4D97-AF65-F5344CB8AC3E}">
        <p14:creationId xmlns:p14="http://schemas.microsoft.com/office/powerpoint/2010/main" val="235944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2</a:t>
            </a:fld>
            <a:endParaRPr lang="zh-TW" altLang="en-US"/>
          </a:p>
        </p:txBody>
      </p:sp>
    </p:spTree>
    <p:extLst>
      <p:ext uri="{BB962C8B-B14F-4D97-AF65-F5344CB8AC3E}">
        <p14:creationId xmlns:p14="http://schemas.microsoft.com/office/powerpoint/2010/main" val="384413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22</a:t>
            </a:fld>
            <a:endParaRPr lang="zh-TW" altLang="en-US"/>
          </a:p>
        </p:txBody>
      </p:sp>
    </p:spTree>
    <p:extLst>
      <p:ext uri="{BB962C8B-B14F-4D97-AF65-F5344CB8AC3E}">
        <p14:creationId xmlns:p14="http://schemas.microsoft.com/office/powerpoint/2010/main" val="938928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28592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33946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23757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498572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253102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62288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871669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30</a:t>
            </a:fld>
            <a:endParaRPr lang="zh-TW" altLang="en-US"/>
          </a:p>
        </p:txBody>
      </p:sp>
    </p:spTree>
    <p:extLst>
      <p:ext uri="{BB962C8B-B14F-4D97-AF65-F5344CB8AC3E}">
        <p14:creationId xmlns:p14="http://schemas.microsoft.com/office/powerpoint/2010/main" val="2132520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31</a:t>
            </a:fld>
            <a:endParaRPr lang="zh-TW" altLang="en-US"/>
          </a:p>
        </p:txBody>
      </p:sp>
    </p:spTree>
    <p:extLst>
      <p:ext uri="{BB962C8B-B14F-4D97-AF65-F5344CB8AC3E}">
        <p14:creationId xmlns:p14="http://schemas.microsoft.com/office/powerpoint/2010/main" val="189258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4</a:t>
            </a:fld>
            <a:endParaRPr lang="zh-TW" altLang="en-US"/>
          </a:p>
        </p:txBody>
      </p:sp>
    </p:spTree>
    <p:extLst>
      <p:ext uri="{BB962C8B-B14F-4D97-AF65-F5344CB8AC3E}">
        <p14:creationId xmlns:p14="http://schemas.microsoft.com/office/powerpoint/2010/main" val="3302312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32</a:t>
            </a:fld>
            <a:endParaRPr lang="zh-TW" altLang="en-US"/>
          </a:p>
        </p:txBody>
      </p:sp>
    </p:spTree>
    <p:extLst>
      <p:ext uri="{BB962C8B-B14F-4D97-AF65-F5344CB8AC3E}">
        <p14:creationId xmlns:p14="http://schemas.microsoft.com/office/powerpoint/2010/main" val="3383740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33</a:t>
            </a:fld>
            <a:endParaRPr lang="zh-TW" altLang="en-US"/>
          </a:p>
        </p:txBody>
      </p:sp>
    </p:spTree>
    <p:extLst>
      <p:ext uri="{BB962C8B-B14F-4D97-AF65-F5344CB8AC3E}">
        <p14:creationId xmlns:p14="http://schemas.microsoft.com/office/powerpoint/2010/main" val="3221910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34</a:t>
            </a:fld>
            <a:endParaRPr lang="zh-TW" altLang="en-US"/>
          </a:p>
        </p:txBody>
      </p:sp>
    </p:spTree>
    <p:extLst>
      <p:ext uri="{BB962C8B-B14F-4D97-AF65-F5344CB8AC3E}">
        <p14:creationId xmlns:p14="http://schemas.microsoft.com/office/powerpoint/2010/main" val="3525098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35</a:t>
            </a:fld>
            <a:endParaRPr lang="zh-TW" altLang="en-US"/>
          </a:p>
        </p:txBody>
      </p:sp>
    </p:spTree>
    <p:extLst>
      <p:ext uri="{BB962C8B-B14F-4D97-AF65-F5344CB8AC3E}">
        <p14:creationId xmlns:p14="http://schemas.microsoft.com/office/powerpoint/2010/main" val="3459078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36</a:t>
            </a:fld>
            <a:endParaRPr lang="zh-TW" altLang="en-US"/>
          </a:p>
        </p:txBody>
      </p:sp>
    </p:spTree>
    <p:extLst>
      <p:ext uri="{BB962C8B-B14F-4D97-AF65-F5344CB8AC3E}">
        <p14:creationId xmlns:p14="http://schemas.microsoft.com/office/powerpoint/2010/main" val="1034280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37</a:t>
            </a:fld>
            <a:endParaRPr lang="zh-TW" altLang="en-US"/>
          </a:p>
        </p:txBody>
      </p:sp>
    </p:spTree>
    <p:extLst>
      <p:ext uri="{BB962C8B-B14F-4D97-AF65-F5344CB8AC3E}">
        <p14:creationId xmlns:p14="http://schemas.microsoft.com/office/powerpoint/2010/main" val="4235566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38</a:t>
            </a:fld>
            <a:endParaRPr lang="zh-TW" altLang="en-US"/>
          </a:p>
        </p:txBody>
      </p:sp>
    </p:spTree>
    <p:extLst>
      <p:ext uri="{BB962C8B-B14F-4D97-AF65-F5344CB8AC3E}">
        <p14:creationId xmlns:p14="http://schemas.microsoft.com/office/powerpoint/2010/main" val="3733179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39</a:t>
            </a:fld>
            <a:endParaRPr lang="zh-TW" altLang="en-US"/>
          </a:p>
        </p:txBody>
      </p:sp>
    </p:spTree>
    <p:extLst>
      <p:ext uri="{BB962C8B-B14F-4D97-AF65-F5344CB8AC3E}">
        <p14:creationId xmlns:p14="http://schemas.microsoft.com/office/powerpoint/2010/main" val="4184959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40</a:t>
            </a:fld>
            <a:endParaRPr lang="zh-TW" altLang="en-US"/>
          </a:p>
        </p:txBody>
      </p:sp>
    </p:spTree>
    <p:extLst>
      <p:ext uri="{BB962C8B-B14F-4D97-AF65-F5344CB8AC3E}">
        <p14:creationId xmlns:p14="http://schemas.microsoft.com/office/powerpoint/2010/main" val="1804889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47</a:t>
            </a:fld>
            <a:endParaRPr lang="zh-TW" altLang="en-US"/>
          </a:p>
        </p:txBody>
      </p:sp>
    </p:spTree>
    <p:extLst>
      <p:ext uri="{BB962C8B-B14F-4D97-AF65-F5344CB8AC3E}">
        <p14:creationId xmlns:p14="http://schemas.microsoft.com/office/powerpoint/2010/main" val="4025815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2800" b="0" i="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35032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31067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48089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80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60516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9</a:t>
            </a:fld>
            <a:endParaRPr lang="zh-TW" altLang="en-US"/>
          </a:p>
        </p:txBody>
      </p:sp>
    </p:spTree>
    <p:extLst>
      <p:ext uri="{BB962C8B-B14F-4D97-AF65-F5344CB8AC3E}">
        <p14:creationId xmlns:p14="http://schemas.microsoft.com/office/powerpoint/2010/main" val="1043768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355730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754E305-098C-4865-8DCF-FD825C2D22E8}" type="datetime1">
              <a:rPr lang="en-US" altLang="zh-TW"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08DF8B-6A15-4131-BA46-C8BADA819CE7}" type="datetime1">
              <a:rPr lang="en-US" altLang="zh-TW"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7022B8-B4B9-4979-92C9-52E3670C5F97}" type="datetime1">
              <a:rPr lang="en-US" altLang="zh-TW"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30A242-89A2-447A-B473-B179E983F596}" type="datetime1">
              <a:rPr lang="en-US" altLang="zh-TW"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46C16B-FF8E-44E2-84B4-19C2A14541D7}" type="datetime1">
              <a:rPr lang="en-US" altLang="zh-TW"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A027FA-EB08-489F-ABFC-D6EDDD141495}" type="datetime1">
              <a:rPr lang="en-US" altLang="zh-TW"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56E682-53E8-4E1E-96C7-BF0AF6897258}" type="datetime1">
              <a:rPr lang="en-US" altLang="zh-TW"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85A029-9C04-4920-AAC1-8D1151DB07FB}" type="datetime1">
              <a:rPr lang="en-US" altLang="zh-TW"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D205A-CBBE-4F4C-8099-D5420CFA391D}" type="datetime1">
              <a:rPr lang="en-US" altLang="zh-TW"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612979" y="9460497"/>
            <a:ext cx="2133600"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741A7B-2A5F-41E9-9AC0-466F7B4996EE}" type="datetime1">
              <a:rPr lang="en-US" altLang="zh-TW"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326BCE-93A5-4796-BA4B-3D133703F5E2}" type="datetime1">
              <a:rPr lang="en-US" altLang="zh-TW"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9E1458-7564-4CAD-B8F9-90D18B0A9D00}" type="datetime1">
              <a:rPr lang="en-US" altLang="zh-TW" smtClean="0"/>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6.svg"/></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B39B5"/>
        </a:solidFill>
        <a:effectLst/>
      </p:bgPr>
    </p:bg>
    <p:spTree>
      <p:nvGrpSpPr>
        <p:cNvPr id="1" name=""/>
        <p:cNvGrpSpPr/>
        <p:nvPr/>
      </p:nvGrpSpPr>
      <p:grpSpPr>
        <a:xfrm>
          <a:off x="0" y="0"/>
          <a:ext cx="0" cy="0"/>
          <a:chOff x="0" y="0"/>
          <a:chExt cx="0" cy="0"/>
        </a:xfrm>
      </p:grpSpPr>
      <p:grpSp>
        <p:nvGrpSpPr>
          <p:cNvPr id="2" name="Group 2"/>
          <p:cNvGrpSpPr/>
          <p:nvPr/>
        </p:nvGrpSpPr>
        <p:grpSpPr>
          <a:xfrm>
            <a:off x="9684055" y="3517158"/>
            <a:ext cx="7806344" cy="5223764"/>
            <a:chOff x="-520900" y="71742"/>
            <a:chExt cx="10408458" cy="6965019"/>
          </a:xfrm>
        </p:grpSpPr>
        <p:sp>
          <p:nvSpPr>
            <p:cNvPr id="3" name="TextBox 3"/>
            <p:cNvSpPr txBox="1"/>
            <p:nvPr/>
          </p:nvSpPr>
          <p:spPr>
            <a:xfrm>
              <a:off x="-520900" y="71742"/>
              <a:ext cx="10408458" cy="2380139"/>
            </a:xfrm>
            <a:prstGeom prst="rect">
              <a:avLst/>
            </a:prstGeom>
            <a:ln>
              <a:noFill/>
            </a:ln>
          </p:spPr>
          <p:txBody>
            <a:bodyPr wrap="square" lIns="0" tIns="0" rIns="0" bIns="0" rtlCol="0" anchor="t">
              <a:spAutoFit/>
            </a:bodyPr>
            <a:lstStyle/>
            <a:p>
              <a:r>
                <a:rPr lang="zh-TW" altLang="en-US" sz="5800" b="1" dirty="0">
                  <a:solidFill>
                    <a:schemeClr val="bg1"/>
                  </a:solidFill>
                  <a:latin typeface="華康儷宋 Std W3" panose="02020300000000000000" pitchFamily="18" charset="-120"/>
                  <a:ea typeface="華康儷宋 Std W3" panose="02020300000000000000" pitchFamily="18" charset="-120"/>
                  <a:cs typeface="Yuppy TC" panose="020F0603040207020204" pitchFamily="34" charset="-120"/>
                </a:rPr>
                <a:t>虛擬世界中的惡意破壞：</a:t>
              </a:r>
            </a:p>
            <a:p>
              <a:r>
                <a:rPr lang="zh-TW" altLang="en-US" sz="5800" b="1" dirty="0">
                  <a:solidFill>
                    <a:schemeClr val="bg1"/>
                  </a:solidFill>
                  <a:latin typeface="華康儷宋 Std W3" panose="02020300000000000000" pitchFamily="18" charset="-120"/>
                  <a:ea typeface="華康儷宋 Std W3" panose="02020300000000000000" pitchFamily="18" charset="-120"/>
                  <a:cs typeface="Yuppy TC" panose="020F0603040207020204" pitchFamily="34" charset="-120"/>
                </a:rPr>
                <a:t>原因、傷亡與應對策略</a:t>
              </a:r>
            </a:p>
          </p:txBody>
        </p:sp>
        <p:sp>
          <p:nvSpPr>
            <p:cNvPr id="4" name="TextBox 4"/>
            <p:cNvSpPr txBox="1"/>
            <p:nvPr/>
          </p:nvSpPr>
          <p:spPr>
            <a:xfrm>
              <a:off x="4073752" y="5559433"/>
              <a:ext cx="5559858" cy="1477328"/>
            </a:xfrm>
            <a:prstGeom prst="rect">
              <a:avLst/>
            </a:prstGeom>
          </p:spPr>
          <p:txBody>
            <a:bodyPr wrap="square" lIns="0" tIns="0" rIns="0" bIns="0" rtlCol="0" anchor="t">
              <a:spAutoFit/>
            </a:bodyPr>
            <a:lstStyle/>
            <a:p>
              <a:r>
                <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M11209201 資管碩一</a:t>
              </a:r>
              <a:r>
                <a:rPr lang="zh-TW" alt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 莊椀晴</a:t>
              </a:r>
            </a:p>
            <a:p>
              <a:r>
                <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M11209202 </a:t>
              </a:r>
              <a:r>
                <a:rPr lang="zh-CN" alt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資管碩一</a:t>
              </a:r>
              <a:r>
                <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 </a:t>
              </a:r>
              <a:r>
                <a:rPr lang="zh-CN" alt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黃雅婄</a:t>
              </a:r>
            </a:p>
            <a:p>
              <a:r>
                <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M11209218</a:t>
              </a:r>
              <a:r>
                <a:rPr lang="zh-TW" alt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 資管碩一 黃奕瑄</a:t>
              </a:r>
              <a:endPar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endParaRPr>
            </a:p>
          </p:txBody>
        </p:sp>
      </p:grpSp>
      <p:grpSp>
        <p:nvGrpSpPr>
          <p:cNvPr id="5" name="Group 5"/>
          <p:cNvGrpSpPr/>
          <p:nvPr/>
        </p:nvGrpSpPr>
        <p:grpSpPr>
          <a:xfrm>
            <a:off x="838967" y="674067"/>
            <a:ext cx="8566686" cy="8566686"/>
            <a:chOff x="0" y="0"/>
            <a:chExt cx="11422248" cy="11422248"/>
          </a:xfrm>
        </p:grpSpPr>
        <p:grpSp>
          <p:nvGrpSpPr>
            <p:cNvPr id="6" name="Group 6"/>
            <p:cNvGrpSpPr/>
            <p:nvPr/>
          </p:nvGrpSpPr>
          <p:grpSpPr>
            <a:xfrm>
              <a:off x="0" y="0"/>
              <a:ext cx="11422248" cy="1142224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8" name="Group 8"/>
            <p:cNvGrpSpPr/>
            <p:nvPr/>
          </p:nvGrpSpPr>
          <p:grpSpPr>
            <a:xfrm>
              <a:off x="928641" y="909160"/>
              <a:ext cx="9564966" cy="956496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10" name="Freeform 10"/>
          <p:cNvSpPr/>
          <p:nvPr/>
        </p:nvSpPr>
        <p:spPr>
          <a:xfrm rot="1398259">
            <a:off x="994249" y="3077541"/>
            <a:ext cx="1351028" cy="1063627"/>
          </a:xfrm>
          <a:custGeom>
            <a:avLst/>
            <a:gdLst/>
            <a:ahLst/>
            <a:cxnLst/>
            <a:rect l="l" t="t" r="r" b="b"/>
            <a:pathLst>
              <a:path w="1351028" h="1063627">
                <a:moveTo>
                  <a:pt x="0" y="0"/>
                </a:moveTo>
                <a:lnTo>
                  <a:pt x="1351028" y="0"/>
                </a:lnTo>
                <a:lnTo>
                  <a:pt x="1351028" y="1063627"/>
                </a:lnTo>
                <a:lnTo>
                  <a:pt x="0" y="106362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1" name="Freeform 11"/>
          <p:cNvSpPr/>
          <p:nvPr/>
        </p:nvSpPr>
        <p:spPr>
          <a:xfrm rot="-2866642" flipH="1">
            <a:off x="7287925" y="985538"/>
            <a:ext cx="1291543" cy="1016796"/>
          </a:xfrm>
          <a:custGeom>
            <a:avLst/>
            <a:gdLst/>
            <a:ahLst/>
            <a:cxnLst/>
            <a:rect l="l" t="t" r="r" b="b"/>
            <a:pathLst>
              <a:path w="1291543" h="1016796">
                <a:moveTo>
                  <a:pt x="1291543" y="0"/>
                </a:moveTo>
                <a:lnTo>
                  <a:pt x="0" y="0"/>
                </a:lnTo>
                <a:lnTo>
                  <a:pt x="0" y="1016797"/>
                </a:lnTo>
                <a:lnTo>
                  <a:pt x="1291543" y="1016797"/>
                </a:lnTo>
                <a:lnTo>
                  <a:pt x="1291543"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2" name="Freeform 12"/>
          <p:cNvSpPr/>
          <p:nvPr/>
        </p:nvSpPr>
        <p:spPr>
          <a:xfrm>
            <a:off x="1117369" y="6113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3" name="Freeform 13"/>
          <p:cNvSpPr/>
          <p:nvPr/>
        </p:nvSpPr>
        <p:spPr>
          <a:xfrm>
            <a:off x="2375680" y="396801"/>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Freeform 14"/>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5" name="Group 15"/>
          <p:cNvGrpSpPr/>
          <p:nvPr/>
        </p:nvGrpSpPr>
        <p:grpSpPr>
          <a:xfrm>
            <a:off x="14983313" y="9428029"/>
            <a:ext cx="2676717" cy="200365"/>
            <a:chOff x="0" y="9216"/>
            <a:chExt cx="3568956" cy="267153"/>
          </a:xfrm>
        </p:grpSpPr>
        <p:grpSp>
          <p:nvGrpSpPr>
            <p:cNvPr id="16" name="Group 16"/>
            <p:cNvGrpSpPr/>
            <p:nvPr/>
          </p:nvGrpSpPr>
          <p:grpSpPr>
            <a:xfrm>
              <a:off x="3301803" y="9216"/>
              <a:ext cx="267153" cy="267153"/>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8" name="TextBox 18"/>
            <p:cNvSpPr txBox="1"/>
            <p:nvPr/>
          </p:nvSpPr>
          <p:spPr>
            <a:xfrm>
              <a:off x="0" y="19051"/>
              <a:ext cx="3088834" cy="239381"/>
            </a:xfrm>
            <a:prstGeom prst="rect">
              <a:avLst/>
            </a:prstGeom>
          </p:spPr>
          <p:txBody>
            <a:bodyPr lIns="0" tIns="0" rIns="0" bIns="0" rtlCol="0" anchor="t">
              <a:spAutoFit/>
            </a:bodyPr>
            <a:lstStyle/>
            <a:p>
              <a:pPr algn="r">
                <a:lnSpc>
                  <a:spcPts val="1400"/>
                </a:lnSpc>
              </a:pPr>
              <a:r>
                <a:rPr lang="en-US" sz="1400" spc="70" dirty="0">
                  <a:solidFill>
                    <a:srgbClr val="FFFFFF"/>
                  </a:solidFill>
                  <a:latin typeface="Montserrat Classic Bold"/>
                </a:rPr>
                <a:t>01</a:t>
              </a:r>
              <a:endParaRPr lang="en-US" sz="1400" spc="70" dirty="0">
                <a:solidFill>
                  <a:srgbClr val="FFFFFF"/>
                </a:solidFill>
                <a:latin typeface="Montserrat Classic"/>
              </a:endParaRPr>
            </a:p>
          </p:txBody>
        </p:sp>
      </p:grpSp>
      <p:sp>
        <p:nvSpPr>
          <p:cNvPr id="19" name="Freeform 19"/>
          <p:cNvSpPr/>
          <p:nvPr/>
        </p:nvSpPr>
        <p:spPr>
          <a:xfrm rot="-1288589">
            <a:off x="7529370" y="3628886"/>
            <a:ext cx="1181173" cy="1561648"/>
          </a:xfrm>
          <a:custGeom>
            <a:avLst/>
            <a:gdLst/>
            <a:ahLst/>
            <a:cxnLst/>
            <a:rect l="l" t="t" r="r" b="b"/>
            <a:pathLst>
              <a:path w="1181173" h="1561648">
                <a:moveTo>
                  <a:pt x="0" y="0"/>
                </a:moveTo>
                <a:lnTo>
                  <a:pt x="1181173" y="0"/>
                </a:lnTo>
                <a:lnTo>
                  <a:pt x="1181173" y="1561648"/>
                </a:lnTo>
                <a:lnTo>
                  <a:pt x="0" y="1561648"/>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0" name="Freeform 20"/>
          <p:cNvSpPr/>
          <p:nvPr/>
        </p:nvSpPr>
        <p:spPr>
          <a:xfrm>
            <a:off x="1524983" y="807401"/>
            <a:ext cx="7434979" cy="8907435"/>
          </a:xfrm>
          <a:custGeom>
            <a:avLst/>
            <a:gdLst/>
            <a:ahLst/>
            <a:cxnLst/>
            <a:rect l="l" t="t" r="r" b="b"/>
            <a:pathLst>
              <a:path w="7434979" h="8907435">
                <a:moveTo>
                  <a:pt x="0" y="0"/>
                </a:moveTo>
                <a:lnTo>
                  <a:pt x="7434979" y="0"/>
                </a:lnTo>
                <a:lnTo>
                  <a:pt x="7434979" y="8907435"/>
                </a:lnTo>
                <a:lnTo>
                  <a:pt x="0" y="8907435"/>
                </a:lnTo>
                <a:lnTo>
                  <a:pt x="0" y="0"/>
                </a:lnTo>
                <a:close/>
              </a:path>
            </a:pathLst>
          </a:custGeom>
          <a:blipFill>
            <a:blip r:embed="rId11"/>
            <a:stretch>
              <a:fillRect t="-502" r="-2796"/>
            </a:stretch>
          </a:blipFill>
        </p:spPr>
        <p:txBody>
          <a:bodyPr/>
          <a:lstStyle/>
          <a:p>
            <a:endParaRPr lang="zh-TW" altLang="en-US"/>
          </a:p>
        </p:txBody>
      </p:sp>
      <p:sp>
        <p:nvSpPr>
          <p:cNvPr id="21" name="文字方塊 20">
            <a:extLst>
              <a:ext uri="{FF2B5EF4-FFF2-40B4-BE49-F238E27FC236}">
                <a16:creationId xmlns:a16="http://schemas.microsoft.com/office/drawing/2014/main" id="{5096F312-539C-5B0D-2D30-774B672B0C7F}"/>
              </a:ext>
            </a:extLst>
          </p:cNvPr>
          <p:cNvSpPr txBox="1"/>
          <p:nvPr/>
        </p:nvSpPr>
        <p:spPr>
          <a:xfrm>
            <a:off x="9684055" y="5570772"/>
            <a:ext cx="8329201" cy="707886"/>
          </a:xfrm>
          <a:prstGeom prst="rect">
            <a:avLst/>
          </a:prstGeom>
          <a:noFill/>
        </p:spPr>
        <p:txBody>
          <a:bodyPr wrap="square" rtlCol="0">
            <a:spAutoFit/>
          </a:bodyPr>
          <a:lstStyle/>
          <a:p>
            <a:r>
              <a:rPr lang="en-US" altLang="zh-TW" sz="2000">
                <a:solidFill>
                  <a:schemeClr val="bg1"/>
                </a:solidFill>
                <a:latin typeface="華康儷宋 Std W3" panose="02020300000000000000" pitchFamily="18" charset="-120"/>
                <a:ea typeface="華康儷宋 Std W3" panose="02020300000000000000" pitchFamily="18" charset="-120"/>
              </a:rPr>
              <a:t>Thomas Chesney, Iain Coyne, Brian Logan, Neil Madden</a:t>
            </a:r>
          </a:p>
          <a:p>
            <a:r>
              <a:rPr lang="en-US" altLang="zh-TW" sz="2000">
                <a:solidFill>
                  <a:schemeClr val="bg1"/>
                </a:solidFill>
                <a:latin typeface="華康儷宋 Std W3" panose="02020300000000000000" pitchFamily="18" charset="-120"/>
                <a:ea typeface="華康儷宋 Std W3" panose="02020300000000000000" pitchFamily="18" charset="-120"/>
              </a:rPr>
              <a:t>Information Systems JournalVolume 19, Issue 6 p. 525-548</a:t>
            </a:r>
            <a:endParaRPr lang="zh-TW" altLang="en-US" sz="2000">
              <a:solidFill>
                <a:schemeClr val="bg1"/>
              </a:solidFill>
              <a:latin typeface="華康儷宋 Std W3" panose="02020300000000000000" pitchFamily="18" charset="-120"/>
              <a:ea typeface="華康儷宋 Std W3" panose="020203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8195D527-84BC-40F9-0174-63FC8B18E5B1}"/>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dirty="0">
                  <a:solidFill>
                    <a:srgbClr val="FF9900"/>
                  </a:solidFill>
                  <a:latin typeface="Montserrat Classic Bold"/>
                </a:rPr>
                <a:t>10</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lstStyle/>
          <a:p>
            <a:pPr>
              <a:lnSpc>
                <a:spcPct val="150000"/>
              </a:lnSpc>
            </a:pPr>
            <a:r>
              <a:rPr lang="zh-TW" altLang="en-US">
                <a:latin typeface="華康儷宋 Std W3" panose="02020300000000000000" pitchFamily="18" charset="-120"/>
                <a:ea typeface="華康儷宋 Std W3" panose="02020300000000000000" pitchFamily="18" charset="-120"/>
              </a:rPr>
              <a:t>不具有普遍一致性</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通常被描述為一種在</a:t>
            </a:r>
            <a:r>
              <a:rPr lang="zh-TW" altLang="en-US">
                <a:solidFill>
                  <a:srgbClr val="FF0000"/>
                </a:solidFill>
                <a:latin typeface="華康儷宋 Std W3" panose="02020300000000000000" pitchFamily="18" charset="-120"/>
                <a:ea typeface="華康儷宋 Std W3" panose="02020300000000000000" pitchFamily="18" charset="-120"/>
              </a:rPr>
              <a:t>關係中存在權力不平衡的情況下，持續一段時間的侵略性行為</a:t>
            </a:r>
            <a:r>
              <a:rPr lang="zh-TW" altLang="en-US">
                <a:latin typeface="華康儷宋 Std W3" panose="02020300000000000000" pitchFamily="18" charset="-120"/>
                <a:ea typeface="華康儷宋 Std W3" panose="02020300000000000000" pitchFamily="18" charset="-120"/>
              </a:rPr>
              <a:t>。</a:t>
            </a:r>
          </a:p>
          <a:p>
            <a:pPr>
              <a:lnSpc>
                <a:spcPct val="150000"/>
              </a:lnSpc>
            </a:pPr>
            <a:r>
              <a:rPr lang="zh-TW" altLang="en-US">
                <a:latin typeface="華康儷宋 Std W3" panose="02020300000000000000" pitchFamily="18" charset="-120"/>
                <a:ea typeface="華康儷宋 Std W3" panose="02020300000000000000" pitchFamily="18" charset="-120"/>
              </a:rPr>
              <a:t>權力不平衡可能源自受害者在身體上較弱、人數較少，或在組織層級上處於下位的情況。</a:t>
            </a:r>
          </a:p>
          <a:p>
            <a:pPr>
              <a:lnSpc>
                <a:spcPct val="150000"/>
              </a:lnSpc>
            </a:pPr>
            <a:r>
              <a:rPr lang="zh-TW" altLang="en-US">
                <a:latin typeface="華康儷宋 Std W3" panose="02020300000000000000" pitchFamily="18" charset="-120"/>
                <a:ea typeface="華康儷宋 Std W3" panose="02020300000000000000" pitchFamily="18" charset="-120"/>
              </a:rPr>
              <a:t>霸凌發生在相對社交群體中，受害者往往難以避開欺凌者，因此霸凌行為可能持續存在。</a:t>
            </a:r>
          </a:p>
          <a:p>
            <a:pPr>
              <a:lnSpc>
                <a:spcPct val="150000"/>
              </a:lnSpc>
            </a:pPr>
            <a:r>
              <a:rPr lang="zh-TW" altLang="en-US">
                <a:latin typeface="華康儷宋 Std W3" panose="02020300000000000000" pitchFamily="18" charset="-120"/>
                <a:ea typeface="華康儷宋 Std W3" panose="02020300000000000000" pitchFamily="18" charset="-120"/>
              </a:rPr>
              <a:t>有些作者將霸凌區分為</a:t>
            </a:r>
            <a:r>
              <a:rPr lang="zh-TW" altLang="en-US">
                <a:solidFill>
                  <a:srgbClr val="FF0000"/>
                </a:solidFill>
                <a:latin typeface="華康儷宋 Std W3" panose="02020300000000000000" pitchFamily="18" charset="-120"/>
                <a:ea typeface="華康儷宋 Std W3" panose="02020300000000000000" pitchFamily="18" charset="-120"/>
              </a:rPr>
              <a:t>直接（明顯的）霸凌</a:t>
            </a:r>
            <a:r>
              <a:rPr lang="zh-TW" altLang="en-US">
                <a:latin typeface="華康儷宋 Std W3" panose="02020300000000000000" pitchFamily="18" charset="-120"/>
                <a:ea typeface="華康儷宋 Std W3" panose="02020300000000000000" pitchFamily="18" charset="-120"/>
              </a:rPr>
              <a:t>和</a:t>
            </a:r>
            <a:r>
              <a:rPr lang="zh-TW" altLang="en-US">
                <a:solidFill>
                  <a:srgbClr val="FF0000"/>
                </a:solidFill>
                <a:latin typeface="華康儷宋 Std W3" panose="02020300000000000000" pitchFamily="18" charset="-120"/>
                <a:ea typeface="華康儷宋 Std W3" panose="02020300000000000000" pitchFamily="18" charset="-120"/>
              </a:rPr>
              <a:t>間接（隱藏的，關係性的）霸凌</a:t>
            </a:r>
            <a:r>
              <a:rPr lang="zh-TW" altLang="en-US">
                <a:latin typeface="華康儷宋 Std W3" panose="02020300000000000000" pitchFamily="18" charset="-120"/>
                <a:ea typeface="華康儷宋 Std W3" panose="02020300000000000000" pitchFamily="18" charset="-120"/>
              </a:rPr>
              <a:t>。</a:t>
            </a:r>
          </a:p>
          <a:p>
            <a:pPr>
              <a:lnSpc>
                <a:spcPct val="150000"/>
              </a:lnSpc>
            </a:pPr>
            <a:r>
              <a:rPr lang="zh-TW" altLang="en-US">
                <a:latin typeface="華康儷宋 Std W5" panose="02020500000000000000" pitchFamily="18" charset="-120"/>
                <a:ea typeface="華康儷宋 Std W5" panose="02020500000000000000" pitchFamily="18" charset="-120"/>
              </a:rPr>
              <a:t>直接霸凌</a:t>
            </a:r>
            <a:r>
              <a:rPr lang="zh-TW" altLang="en-US">
                <a:latin typeface="華康儷宋 Std W3" panose="02020300000000000000" pitchFamily="18" charset="-120"/>
                <a:ea typeface="華康儷宋 Std W3" panose="02020300000000000000" pitchFamily="18" charset="-120"/>
              </a:rPr>
              <a:t>包括身體和言語上的侵略，例如打擊、踢、威脅和侮辱。</a:t>
            </a:r>
          </a:p>
          <a:p>
            <a:pPr>
              <a:lnSpc>
                <a:spcPct val="150000"/>
              </a:lnSpc>
            </a:pPr>
            <a:r>
              <a:rPr lang="zh-TW" altLang="en-US">
                <a:latin typeface="華康儷宋 Std W5" panose="02020500000000000000" pitchFamily="18" charset="-120"/>
                <a:ea typeface="華康儷宋 Std W5" panose="02020500000000000000" pitchFamily="18" charset="-120"/>
              </a:rPr>
              <a:t>間接霸凌</a:t>
            </a:r>
            <a:r>
              <a:rPr lang="zh-TW" altLang="en-US">
                <a:latin typeface="華康儷宋 Std W3" panose="02020300000000000000" pitchFamily="18" charset="-120"/>
                <a:ea typeface="華康儷宋 Std W3" panose="02020300000000000000" pitchFamily="18" charset="-120"/>
              </a:rPr>
              <a:t>則通過忽視受害者、散布謠言和背後議論等方式，將受害者逼入社交孤立的境地。</a:t>
            </a:r>
          </a:p>
        </p:txBody>
      </p:sp>
      <p:sp>
        <p:nvSpPr>
          <p:cNvPr id="10" name="標題 1">
            <a:extLst>
              <a:ext uri="{FF2B5EF4-FFF2-40B4-BE49-F238E27FC236}">
                <a16:creationId xmlns:a16="http://schemas.microsoft.com/office/drawing/2014/main" id="{A7582EC2-3F76-AD58-DE04-00994BEAD97C}"/>
              </a:ext>
            </a:extLst>
          </p:cNvPr>
          <p:cNvSpPr txBox="1">
            <a:spLocks/>
          </p:cNvSpPr>
          <p:nvPr/>
        </p:nvSpPr>
        <p:spPr>
          <a:xfrm>
            <a:off x="457200" y="274638"/>
            <a:ext cx="16170442"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a:latin typeface="華康儷宋 Std W5" panose="02020500000000000000" pitchFamily="18" charset="-120"/>
                <a:ea typeface="華康儷宋 Std W5" panose="02020500000000000000" pitchFamily="18" charset="-120"/>
              </a:rPr>
              <a:t>          霸凌 </a:t>
            </a:r>
            <a:r>
              <a:rPr lang="en-US" altLang="zh-TW" sz="6000">
                <a:latin typeface="華康儷宋 Std W5" panose="02020500000000000000" pitchFamily="18" charset="-120"/>
                <a:ea typeface="華康儷宋 Std W5" panose="02020500000000000000" pitchFamily="18" charset="-120"/>
              </a:rPr>
              <a:t>Bullying</a:t>
            </a:r>
          </a:p>
        </p:txBody>
      </p:sp>
    </p:spTree>
    <p:extLst>
      <p:ext uri="{BB962C8B-B14F-4D97-AF65-F5344CB8AC3E}">
        <p14:creationId xmlns:p14="http://schemas.microsoft.com/office/powerpoint/2010/main" val="343440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8195D527-84BC-40F9-0174-63FC8B18E5B1}"/>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dirty="0">
                  <a:solidFill>
                    <a:srgbClr val="FF9900"/>
                  </a:solidFill>
                  <a:latin typeface="Montserrat Classic Bold"/>
                </a:rPr>
                <a:t>11</a:t>
              </a:r>
              <a:r>
                <a:rPr kumimoji="0" lang="en-US" sz="1400" b="0" i="0" u="none" strike="noStrike" kern="1200" cap="none" spc="70" normalizeH="0" baseline="0" noProof="0" dirty="0">
                  <a:ln>
                    <a:noFill/>
                  </a:ln>
                  <a:solidFill>
                    <a:srgbClr val="FF9900"/>
                  </a:solidFill>
                  <a:effectLst/>
                  <a:uLnTx/>
                  <a:uFillTx/>
                  <a:latin typeface="Montserrat Classic Bold"/>
                  <a:ea typeface="+mn-ea"/>
                  <a:cs typeface="+mn-cs"/>
                </a:rPr>
                <a:t> </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nchor="ctr"/>
          <a:lstStyle/>
          <a:p>
            <a:pPr>
              <a:lnSpc>
                <a:spcPct val="150000"/>
              </a:lnSpc>
            </a:pPr>
            <a:r>
              <a:rPr lang="zh-TW" altLang="en-US">
                <a:latin typeface="華康儷宋 Std W3" panose="02020300000000000000" pitchFamily="18" charset="-120"/>
                <a:ea typeface="華康儷宋 Std W3" panose="02020300000000000000" pitchFamily="18" charset="-120"/>
              </a:rPr>
              <a:t>指的是以一種對他人（或事物）造成傷害的方式對待。</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它涵蓋了霸凌和騷擾的許多相同元素，視角不同，騷擾可以被視為一種虐待，或虐待可以被視為一種騷擾。</a:t>
            </a:r>
          </a:p>
          <a:p>
            <a:pPr>
              <a:lnSpc>
                <a:spcPct val="150000"/>
              </a:lnSpc>
            </a:pPr>
            <a:r>
              <a:rPr lang="zh-TW" altLang="en-US">
                <a:latin typeface="華康儷宋 Std W3" panose="02020300000000000000" pitchFamily="18" charset="-120"/>
                <a:ea typeface="華康儷宋 Std W3" panose="02020300000000000000" pitchFamily="18" charset="-120"/>
              </a:rPr>
              <a:t>與霸凌不同，虐待可以是一次性事件（例如，對陌生人說出令人反感的話），也可以是持續的（例如，跟蹤事件）。</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對於騷擾應該歸類為哪一種情況尚無普遍共識。</a:t>
            </a:r>
            <a:endParaRPr lang="en-US" altLang="zh-TW">
              <a:latin typeface="華康儷宋 Std W3" panose="02020300000000000000" pitchFamily="18" charset="-120"/>
              <a:ea typeface="華康儷宋 Std W3" panose="02020300000000000000" pitchFamily="18" charset="-120"/>
            </a:endParaRPr>
          </a:p>
        </p:txBody>
      </p:sp>
      <p:sp>
        <p:nvSpPr>
          <p:cNvPr id="10" name="標題 1">
            <a:extLst>
              <a:ext uri="{FF2B5EF4-FFF2-40B4-BE49-F238E27FC236}">
                <a16:creationId xmlns:a16="http://schemas.microsoft.com/office/drawing/2014/main" id="{A7582EC2-3F76-AD58-DE04-00994BEAD97C}"/>
              </a:ext>
            </a:extLst>
          </p:cNvPr>
          <p:cNvSpPr txBox="1">
            <a:spLocks/>
          </p:cNvSpPr>
          <p:nvPr/>
        </p:nvSpPr>
        <p:spPr>
          <a:xfrm>
            <a:off x="457200" y="274638"/>
            <a:ext cx="16170442"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defRPr/>
            </a:pPr>
            <a:r>
              <a:rPr lang="zh-TW" altLang="en-US" sz="6000">
                <a:solidFill>
                  <a:prstClr val="black"/>
                </a:solidFill>
                <a:latin typeface="華康儷宋 Std W5" panose="02020500000000000000" pitchFamily="18" charset="-120"/>
                <a:ea typeface="華康儷宋 Std W5" panose="02020500000000000000" pitchFamily="18" charset="-120"/>
              </a:rPr>
              <a:t>          虐待 </a:t>
            </a:r>
            <a:r>
              <a:rPr lang="en-US" altLang="zh-TW" sz="6000" b="0">
                <a:solidFill>
                  <a:prstClr val="black"/>
                </a:solidFill>
                <a:latin typeface="華康儷宋 Std W5" panose="02020500000000000000" pitchFamily="18" charset="-120"/>
                <a:ea typeface="華康儷宋 Std W5" panose="02020500000000000000" pitchFamily="18" charset="-120"/>
              </a:rPr>
              <a:t>A</a:t>
            </a:r>
            <a:r>
              <a:rPr kumimoji="0" lang="en-US" altLang="zh-TW" sz="600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buse</a:t>
            </a:r>
            <a:endParaRPr kumimoji="0" lang="en-US" altLang="zh-TW"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spTree>
    <p:extLst>
      <p:ext uri="{BB962C8B-B14F-4D97-AF65-F5344CB8AC3E}">
        <p14:creationId xmlns:p14="http://schemas.microsoft.com/office/powerpoint/2010/main" val="3939410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25995DBC-0890-093C-747F-F7747D1EBA61}"/>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dirty="0">
                  <a:solidFill>
                    <a:srgbClr val="FF9900"/>
                  </a:solidFill>
                  <a:latin typeface="Montserrat Classic Bold"/>
                </a:rPr>
                <a:t>12</a:t>
              </a:r>
              <a:r>
                <a:rPr kumimoji="0" lang="en-US" sz="1400" b="0" i="0" u="none" strike="noStrike" kern="1200" cap="none" spc="70" normalizeH="0" baseline="0" noProof="0" dirty="0">
                  <a:ln>
                    <a:noFill/>
                  </a:ln>
                  <a:solidFill>
                    <a:srgbClr val="FF9900"/>
                  </a:solidFill>
                  <a:effectLst/>
                  <a:uLnTx/>
                  <a:uFillTx/>
                  <a:latin typeface="Montserrat Classic Bold"/>
                  <a:ea typeface="+mn-ea"/>
                  <a:cs typeface="+mn-cs"/>
                </a:rPr>
                <a:t> </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170442" cy="1791906"/>
          </a:xfrm>
        </p:spPr>
        <p:txBody>
          <a:bodyPr>
            <a:normAutofit/>
          </a:bodyPr>
          <a:lstStyle/>
          <a:p>
            <a:pPr algn="l"/>
            <a:r>
              <a:rPr lang="zh-TW" altLang="en-US" sz="6000">
                <a:latin typeface="華康儷宋 Std W5" panose="02020500000000000000" pitchFamily="18" charset="-120"/>
                <a:ea typeface="華康儷宋 Std W5" panose="02020500000000000000" pitchFamily="18" charset="-120"/>
              </a:rPr>
              <a:t>          </a:t>
            </a:r>
            <a:r>
              <a:rPr lang="en-US" altLang="zh-TW" sz="5400">
                <a:latin typeface="華康儷宋 Std W5" panose="02020500000000000000" pitchFamily="18" charset="-120"/>
                <a:ea typeface="華康儷宋 Std W5" panose="02020500000000000000" pitchFamily="18" charset="-120"/>
              </a:rPr>
              <a:t>Bullying, Harassment, Abuse, Griefing</a:t>
            </a:r>
            <a:endParaRPr lang="zh-TW" altLang="en-US" sz="6000">
              <a:latin typeface="華康儷宋 Std W5" panose="02020500000000000000" pitchFamily="18" charset="-120"/>
              <a:ea typeface="華康儷宋 Std W5" panose="02020500000000000000" pitchFamily="18" charset="-120"/>
            </a:endParaRP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lstStyle/>
          <a:p>
            <a:pPr>
              <a:lnSpc>
                <a:spcPct val="150000"/>
              </a:lnSpc>
            </a:pPr>
            <a:r>
              <a:rPr lang="zh-TW" altLang="en-US" dirty="0">
                <a:latin typeface="華康儷宋 Std W3" panose="02020300000000000000" pitchFamily="18" charset="-120"/>
                <a:ea typeface="華康儷宋 Std W3" panose="02020300000000000000" pitchFamily="18" charset="-120"/>
              </a:rPr>
              <a:t>欺凌、騷擾、虐待以及</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中的惡意破壞，彼此之間存在著一些區別。</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在惡意破壞中，破壞者並不會親自出現。破壞者與被破壞者互相不會知道彼此的身份。</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受害者可以隨時通過以下方式結束破壞：</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zh-TW" altLang="en-US" dirty="0">
                <a:latin typeface="華康儷宋 Std W3" panose="02020300000000000000" pitchFamily="18" charset="-120"/>
                <a:ea typeface="華康儷宋 Std W3" panose="02020300000000000000" pitchFamily="18" charset="-120"/>
              </a:rPr>
              <a:t>（</a:t>
            </a:r>
            <a:r>
              <a:rPr lang="en-US" altLang="zh-TW" dirty="0">
                <a:latin typeface="華康儷宋 Std W3" panose="02020300000000000000" pitchFamily="18" charset="-120"/>
                <a:ea typeface="華康儷宋 Std W3" panose="02020300000000000000" pitchFamily="18" charset="-120"/>
              </a:rPr>
              <a:t>1</a:t>
            </a:r>
            <a:r>
              <a:rPr lang="zh-TW" altLang="en-US" dirty="0">
                <a:latin typeface="華康儷宋 Std W3" panose="02020300000000000000" pitchFamily="18" charset="-120"/>
                <a:ea typeface="華康儷宋 Std W3" panose="02020300000000000000" pitchFamily="18" charset="-120"/>
              </a:rPr>
              <a:t>）斷開與</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的連接；（</a:t>
            </a:r>
            <a:r>
              <a:rPr lang="en-US" altLang="zh-TW" dirty="0">
                <a:latin typeface="華康儷宋 Std W3" panose="02020300000000000000" pitchFamily="18" charset="-120"/>
                <a:ea typeface="華康儷宋 Std W3" panose="02020300000000000000" pitchFamily="18" charset="-120"/>
              </a:rPr>
              <a:t>2</a:t>
            </a:r>
            <a:r>
              <a:rPr lang="zh-TW" altLang="en-US" dirty="0">
                <a:latin typeface="華康儷宋 Std W3" panose="02020300000000000000" pitchFamily="18" charset="-120"/>
                <a:ea typeface="華康儷宋 Std W3" panose="02020300000000000000" pitchFamily="18" charset="-120"/>
              </a:rPr>
              <a:t>）移動到私人區域；（</a:t>
            </a:r>
            <a:r>
              <a:rPr lang="en-US" altLang="zh-TW" dirty="0">
                <a:latin typeface="華康儷宋 Std W3" panose="02020300000000000000" pitchFamily="18" charset="-120"/>
                <a:ea typeface="華康儷宋 Std W3" panose="02020300000000000000" pitchFamily="18" charset="-120"/>
              </a:rPr>
              <a:t>3</a:t>
            </a:r>
            <a:r>
              <a:rPr lang="zh-TW" altLang="en-US" dirty="0">
                <a:latin typeface="華康儷宋 Std W3" panose="02020300000000000000" pitchFamily="18" charset="-120"/>
                <a:ea typeface="華康儷宋 Std W3" panose="02020300000000000000" pitchFamily="18" charset="-120"/>
              </a:rPr>
              <a:t>）使用新的虛擬化身。</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受害者剝奪了自己：</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zh-TW" altLang="en-US" dirty="0">
                <a:latin typeface="華康儷宋 Std W3" panose="02020300000000000000" pitchFamily="18" charset="-120"/>
                <a:ea typeface="華康儷宋 Std W3" panose="02020300000000000000" pitchFamily="18" charset="-120"/>
              </a:rPr>
              <a:t>（</a:t>
            </a:r>
            <a:r>
              <a:rPr lang="en-US" altLang="zh-TW" dirty="0">
                <a:latin typeface="華康儷宋 Std W3" panose="02020300000000000000" pitchFamily="18" charset="-120"/>
                <a:ea typeface="華康儷宋 Std W3" panose="02020300000000000000" pitchFamily="18" charset="-120"/>
              </a:rPr>
              <a:t>1</a:t>
            </a:r>
            <a:r>
              <a:rPr lang="zh-TW" altLang="en-US" dirty="0">
                <a:latin typeface="華康儷宋 Std W3" panose="02020300000000000000" pitchFamily="18" charset="-120"/>
                <a:ea typeface="華康儷宋 Std W3" panose="02020300000000000000" pitchFamily="18" charset="-120"/>
              </a:rPr>
              <a:t>）進入該世界的權利；（</a:t>
            </a:r>
            <a:r>
              <a:rPr lang="en-US" altLang="zh-TW" dirty="0">
                <a:latin typeface="華康儷宋 Std W3" panose="02020300000000000000" pitchFamily="18" charset="-120"/>
                <a:ea typeface="華康儷宋 Std W3" panose="02020300000000000000" pitchFamily="18" charset="-120"/>
              </a:rPr>
              <a:t>2</a:t>
            </a:r>
            <a:r>
              <a:rPr lang="zh-TW" altLang="en-US" dirty="0">
                <a:latin typeface="華康儷宋 Std W3" panose="02020300000000000000" pitchFamily="18" charset="-120"/>
                <a:ea typeface="華康儷宋 Std W3" panose="02020300000000000000" pitchFamily="18" charset="-120"/>
              </a:rPr>
              <a:t>）使用他們原來的虛擬化身以及在其名下建立的聲譽的權利。</a:t>
            </a:r>
          </a:p>
        </p:txBody>
      </p:sp>
    </p:spTree>
    <p:extLst>
      <p:ext uri="{BB962C8B-B14F-4D97-AF65-F5344CB8AC3E}">
        <p14:creationId xmlns:p14="http://schemas.microsoft.com/office/powerpoint/2010/main" val="172633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25995DBC-0890-093C-747F-F7747D1EBA61}"/>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9900"/>
                  </a:solidFill>
                  <a:effectLst/>
                  <a:uLnTx/>
                  <a:uFillTx/>
                  <a:latin typeface="Montserrat Classic Bold"/>
                  <a:ea typeface="+mn-ea"/>
                  <a:cs typeface="+mn-cs"/>
                </a:rPr>
                <a:t>13 </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170442" cy="1791906"/>
          </a:xfrm>
        </p:spPr>
        <p:txBody>
          <a:bodyPr>
            <a:normAutofit/>
          </a:bodyPr>
          <a:lstStyle/>
          <a:p>
            <a:pPr algn="l"/>
            <a:r>
              <a:rPr lang="zh-TW" altLang="en-US" sz="6000">
                <a:latin typeface="華康儷宋 Std W5" panose="02020500000000000000" pitchFamily="18" charset="-120"/>
                <a:ea typeface="華康儷宋 Std W5" panose="02020500000000000000" pitchFamily="18" charset="-120"/>
              </a:rPr>
              <a:t>          網路霸凌 </a:t>
            </a:r>
            <a:r>
              <a:rPr lang="en-US" altLang="zh-TW" sz="6000">
                <a:latin typeface="華康儷宋 Std W5" panose="02020500000000000000" pitchFamily="18" charset="-120"/>
                <a:ea typeface="華康儷宋 Std W5" panose="02020500000000000000" pitchFamily="18" charset="-120"/>
              </a:rPr>
              <a:t>Cyberbullying</a:t>
            </a:r>
            <a:endParaRPr lang="zh-TW" altLang="en-US" sz="6000">
              <a:latin typeface="華康儷宋 Std W5" panose="02020500000000000000" pitchFamily="18" charset="-120"/>
              <a:ea typeface="華康儷宋 Std W5" panose="02020500000000000000" pitchFamily="18" charset="-120"/>
            </a:endParaRP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normAutofit/>
          </a:bodyPr>
          <a:lstStyle/>
          <a:p>
            <a:pPr>
              <a:lnSpc>
                <a:spcPct val="150000"/>
              </a:lnSpc>
            </a:pPr>
            <a:r>
              <a:rPr lang="en-US" altLang="zh-TW">
                <a:latin typeface="華康儷宋 Std W3" panose="02020300000000000000" pitchFamily="18" charset="-120"/>
                <a:ea typeface="華康儷宋 Std W3" panose="02020300000000000000" pitchFamily="18" charset="-120"/>
              </a:rPr>
              <a:t>《</a:t>
            </a:r>
            <a:r>
              <a:rPr lang="zh-TW" altLang="en-US">
                <a:latin typeface="華康儷宋 Std W3" panose="02020300000000000000" pitchFamily="18" charset="-120"/>
                <a:ea typeface="華康儷宋 Std W3" panose="02020300000000000000" pitchFamily="18" charset="-120"/>
              </a:rPr>
              <a:t>第二人生</a:t>
            </a:r>
            <a:r>
              <a:rPr lang="en-US" altLang="zh-TW">
                <a:latin typeface="華康儷宋 Std W3" panose="02020300000000000000" pitchFamily="18" charset="-120"/>
                <a:ea typeface="華康儷宋 Std W3" panose="02020300000000000000" pitchFamily="18" charset="-120"/>
              </a:rPr>
              <a:t>》</a:t>
            </a:r>
            <a:r>
              <a:rPr lang="zh-TW" altLang="en-US">
                <a:latin typeface="華康儷宋 Std W3" panose="02020300000000000000" pitchFamily="18" charset="-120"/>
                <a:ea typeface="華康儷宋 Std W3" panose="02020300000000000000" pitchFamily="18" charset="-120"/>
              </a:rPr>
              <a:t>的惡意破壞行為最接近網路霸凌。</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網路霸凌被描述為「由團體或個人使用電子聯繫方式，反覆、長期地針對無法輕鬆自衛的受害者實施的攻擊性、故意行為」</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儘管霸凌者可能不在場，但他們有可能隨時聯繫受害者，並且交流的副本可以傳播給廣泛的受眾。</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網路霸凌相關的術語是</a:t>
            </a:r>
            <a:r>
              <a:rPr lang="en-US" altLang="zh-TW">
                <a:latin typeface="華康儷宋 Std W3" panose="02020300000000000000" pitchFamily="18" charset="-120"/>
                <a:ea typeface="華康儷宋 Std W3" panose="02020300000000000000" pitchFamily="18" charset="-120"/>
              </a:rPr>
              <a:t>『flame』</a:t>
            </a:r>
          </a:p>
          <a:p>
            <a:pPr lvl="1">
              <a:lnSpc>
                <a:spcPct val="150000"/>
              </a:lnSpc>
            </a:pPr>
            <a:r>
              <a:rPr lang="zh-TW" altLang="en-US">
                <a:latin typeface="華康儷宋 Std W3" panose="02020300000000000000" pitchFamily="18" charset="-120"/>
                <a:ea typeface="華康儷宋 Std W3" panose="02020300000000000000" pitchFamily="18" charset="-120"/>
              </a:rPr>
              <a:t>指在線上社群向違反規則者發送負面訊息的行為。</a:t>
            </a:r>
            <a:endParaRPr lang="en-US" altLang="zh-TW">
              <a:latin typeface="華康儷宋 Std W3" panose="02020300000000000000" pitchFamily="18" charset="-120"/>
              <a:ea typeface="華康儷宋 Std W3" panose="02020300000000000000" pitchFamily="18" charset="-120"/>
            </a:endParaRPr>
          </a:p>
          <a:p>
            <a:pPr lvl="1">
              <a:lnSpc>
                <a:spcPct val="150000"/>
              </a:lnSpc>
            </a:pPr>
            <a:r>
              <a:rPr lang="zh-TW" altLang="en-US">
                <a:latin typeface="華康儷宋 Std W3" panose="02020300000000000000" pitchFamily="18" charset="-120"/>
                <a:ea typeface="華康儷宋 Std W3" panose="02020300000000000000" pitchFamily="18" charset="-120"/>
              </a:rPr>
              <a:t>通常具有褻瀆、淫穢和帶有攻擊性的特徵。</a:t>
            </a:r>
          </a:p>
          <a:p>
            <a:pPr>
              <a:lnSpc>
                <a:spcPct val="150000"/>
              </a:lnSpc>
            </a:pPr>
            <a:endParaRPr lang="en-US" altLang="zh-TW">
              <a:latin typeface="華康儷宋 Std W3" panose="02020300000000000000" pitchFamily="18" charset="-120"/>
              <a:ea typeface="華康儷宋 Std W3" panose="02020300000000000000" pitchFamily="18" charset="-120"/>
            </a:endParaRPr>
          </a:p>
          <a:p>
            <a:pPr>
              <a:lnSpc>
                <a:spcPct val="150000"/>
              </a:lnSpc>
            </a:pPr>
            <a:endParaRPr lang="zh-TW" altLang="en-US" dirty="0">
              <a:latin typeface="華康儷宋 Std W3" panose="02020300000000000000" pitchFamily="18" charset="-120"/>
              <a:ea typeface="華康儷宋 Std W3" panose="02020300000000000000" pitchFamily="18" charset="-120"/>
            </a:endParaRPr>
          </a:p>
        </p:txBody>
      </p:sp>
    </p:spTree>
    <p:extLst>
      <p:ext uri="{BB962C8B-B14F-4D97-AF65-F5344CB8AC3E}">
        <p14:creationId xmlns:p14="http://schemas.microsoft.com/office/powerpoint/2010/main" val="2447090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25995DBC-0890-093C-747F-F7747D1EBA61}"/>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9900"/>
                  </a:solidFill>
                  <a:effectLst/>
                  <a:uLnTx/>
                  <a:uFillTx/>
                  <a:latin typeface="Montserrat Classic Bold"/>
                  <a:ea typeface="+mn-ea"/>
                  <a:cs typeface="+mn-cs"/>
                </a:rPr>
                <a:t>14 </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170442" cy="1791906"/>
          </a:xfrm>
        </p:spPr>
        <p:txBody>
          <a:bodyPr>
            <a:normAutofit/>
          </a:bodyPr>
          <a:lstStyle/>
          <a:p>
            <a:pPr algn="l"/>
            <a:r>
              <a:rPr lang="zh-TW" altLang="en-US" sz="6000">
                <a:latin typeface="華康儷宋 Std W5" panose="02020500000000000000" pitchFamily="18" charset="-120"/>
                <a:ea typeface="華康儷宋 Std W5" panose="02020500000000000000" pitchFamily="18" charset="-120"/>
              </a:rPr>
              <a:t>          惡意破壞 </a:t>
            </a:r>
            <a:r>
              <a:rPr lang="en-US" altLang="zh-TW" sz="6000">
                <a:latin typeface="華康儷宋 Std W5" panose="02020500000000000000" pitchFamily="18" charset="-120"/>
                <a:ea typeface="華康儷宋 Std W5" panose="02020500000000000000" pitchFamily="18" charset="-120"/>
              </a:rPr>
              <a:t>Griefing</a:t>
            </a:r>
            <a:endParaRPr lang="zh-TW" altLang="en-US" sz="6000">
              <a:latin typeface="華康儷宋 Std W5" panose="02020500000000000000" pitchFamily="18" charset="-120"/>
              <a:ea typeface="華康儷宋 Std W5" panose="02020500000000000000" pitchFamily="18" charset="-120"/>
            </a:endParaRP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lstStyle/>
          <a:p>
            <a:pPr>
              <a:lnSpc>
                <a:spcPct val="150000"/>
              </a:lnSpc>
            </a:pPr>
            <a:r>
              <a:rPr lang="zh-TW" altLang="en-US">
                <a:latin typeface="華康儷宋 Std W3" panose="02020300000000000000" pitchFamily="18" charset="-120"/>
                <a:ea typeface="華康儷宋 Std W3" panose="02020300000000000000" pitchFamily="18" charset="-120"/>
              </a:rPr>
              <a:t>該術語並非第二人生所獨有</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電腦遊戲惡意攻擊的構成與第二人生惡意攻擊不同</a:t>
            </a:r>
            <a:endParaRPr lang="en-US" altLang="zh-TW">
              <a:latin typeface="華康儷宋 Std W3" panose="02020300000000000000" pitchFamily="18" charset="-120"/>
              <a:ea typeface="華康儷宋 Std W3" panose="02020300000000000000" pitchFamily="18" charset="-120"/>
            </a:endParaRPr>
          </a:p>
          <a:p>
            <a:pPr lvl="1">
              <a:lnSpc>
                <a:spcPct val="150000"/>
              </a:lnSpc>
            </a:pPr>
            <a:r>
              <a:rPr lang="zh-TW" altLang="en-US">
                <a:latin typeface="華康儷宋 Std W3" panose="02020300000000000000" pitchFamily="18" charset="-120"/>
                <a:ea typeface="華康儷宋 Std W3" panose="02020300000000000000" pitchFamily="18" charset="-120"/>
              </a:rPr>
              <a:t>例如，在許多遊戲世界中，殺死另一名玩家是被允許的，甚至是鼓勵的，而攻擊第二人生中的另一名居民可能會被禁止。</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en-US" altLang="zh-TW">
                <a:latin typeface="華康儷宋 Std W3" panose="02020300000000000000" pitchFamily="18" charset="-120"/>
                <a:ea typeface="華康儷宋 Std W3" panose="02020300000000000000" pitchFamily="18" charset="-120"/>
              </a:rPr>
              <a:t>Yee</a:t>
            </a:r>
            <a:r>
              <a:rPr lang="zh-TW" altLang="en-US">
                <a:latin typeface="華康儷宋 Std W3" panose="02020300000000000000" pitchFamily="18" charset="-120"/>
                <a:ea typeface="華康儷宋 Std W3" panose="02020300000000000000" pitchFamily="18" charset="-120"/>
              </a:rPr>
              <a:t> </a:t>
            </a:r>
            <a:r>
              <a:rPr lang="en-US" altLang="zh-TW">
                <a:latin typeface="華康儷宋 Std W3" panose="02020300000000000000" pitchFamily="18" charset="-120"/>
                <a:ea typeface="華康儷宋 Std W3" panose="02020300000000000000" pitchFamily="18" charset="-120"/>
              </a:rPr>
              <a:t>(2002)</a:t>
            </a:r>
            <a:r>
              <a:rPr lang="zh-TW" altLang="en-US">
                <a:latin typeface="華康儷宋 Std W3" panose="02020300000000000000" pitchFamily="18" charset="-120"/>
                <a:ea typeface="華康儷宋 Std W3" panose="02020300000000000000" pitchFamily="18" charset="-120"/>
              </a:rPr>
              <a:t>：將惡意破壞（或不公平競爭）列為動機。</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en-US" altLang="zh-TW">
                <a:latin typeface="華康儷宋 Std W3" panose="02020300000000000000" pitchFamily="18" charset="-120"/>
                <a:ea typeface="華康儷宋 Std W3" panose="02020300000000000000" pitchFamily="18" charset="-120"/>
              </a:rPr>
              <a:t>Warner &amp; Raiter</a:t>
            </a:r>
            <a:r>
              <a:rPr lang="zh-TW" altLang="en-US">
                <a:latin typeface="華康儷宋 Std W3" panose="02020300000000000000" pitchFamily="18" charset="-120"/>
                <a:ea typeface="華康儷宋 Std W3" panose="02020300000000000000" pitchFamily="18" charset="-120"/>
              </a:rPr>
              <a:t> </a:t>
            </a:r>
            <a:r>
              <a:rPr lang="en-US" altLang="zh-TW">
                <a:latin typeface="華康儷宋 Std W3" panose="02020300000000000000" pitchFamily="18" charset="-120"/>
                <a:ea typeface="華康儷宋 Std W3" panose="02020300000000000000" pitchFamily="18" charset="-120"/>
              </a:rPr>
              <a:t>(2005)</a:t>
            </a:r>
            <a:r>
              <a:rPr lang="zh-TW" altLang="en-US">
                <a:latin typeface="華康儷宋 Std W3" panose="02020300000000000000" pitchFamily="18" charset="-120"/>
                <a:ea typeface="華康儷宋 Std W3" panose="02020300000000000000" pitchFamily="18" charset="-120"/>
              </a:rPr>
              <a:t>：定義為「故意騷擾其他玩家」，透過意想不到的方式利用遊戲結構或物理的各個方面，給其他玩家造成困擾。</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將惡意破壞等同於作弊</a:t>
            </a:r>
            <a:endParaRPr lang="en-US" altLang="zh-TW">
              <a:latin typeface="華康儷宋 Std W3" panose="02020300000000000000" pitchFamily="18" charset="-120"/>
              <a:ea typeface="華康儷宋 Std W3" panose="02020300000000000000" pitchFamily="18" charset="-120"/>
            </a:endParaRPr>
          </a:p>
          <a:p>
            <a:pPr>
              <a:lnSpc>
                <a:spcPct val="150000"/>
              </a:lnSpc>
            </a:pPr>
            <a:endParaRPr lang="en-US" altLang="zh-TW">
              <a:latin typeface="華康儷宋 Std W3" panose="02020300000000000000" pitchFamily="18" charset="-120"/>
              <a:ea typeface="華康儷宋 Std W3" panose="02020300000000000000" pitchFamily="18" charset="-120"/>
            </a:endParaRPr>
          </a:p>
          <a:p>
            <a:pPr>
              <a:lnSpc>
                <a:spcPct val="150000"/>
              </a:lnSpc>
            </a:pPr>
            <a:endParaRPr lang="en-US" altLang="zh-TW">
              <a:latin typeface="華康儷宋 Std W3" panose="02020300000000000000" pitchFamily="18" charset="-120"/>
              <a:ea typeface="華康儷宋 Std W3" panose="02020300000000000000" pitchFamily="18" charset="-120"/>
            </a:endParaRPr>
          </a:p>
          <a:p>
            <a:pPr lvl="1">
              <a:lnSpc>
                <a:spcPct val="150000"/>
              </a:lnSpc>
            </a:pPr>
            <a:endParaRPr lang="zh-TW" altLang="en-US" dirty="0">
              <a:latin typeface="華康儷宋 Std W3" panose="02020300000000000000" pitchFamily="18" charset="-120"/>
              <a:ea typeface="華康儷宋 Std W3" panose="02020300000000000000" pitchFamily="18" charset="-120"/>
            </a:endParaRPr>
          </a:p>
        </p:txBody>
      </p:sp>
    </p:spTree>
    <p:extLst>
      <p:ext uri="{BB962C8B-B14F-4D97-AF65-F5344CB8AC3E}">
        <p14:creationId xmlns:p14="http://schemas.microsoft.com/office/powerpoint/2010/main" val="2215631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25995DBC-0890-093C-747F-F7747D1EBA61}"/>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9900"/>
                  </a:solidFill>
                  <a:effectLst/>
                  <a:uLnTx/>
                  <a:uFillTx/>
                  <a:latin typeface="Montserrat Classic Bold"/>
                  <a:ea typeface="+mn-ea"/>
                  <a:cs typeface="+mn-cs"/>
                </a:rPr>
                <a:t>15 </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170442" cy="1791906"/>
          </a:xfrm>
        </p:spPr>
        <p:txBody>
          <a:bodyPr>
            <a:normAutofit/>
          </a:bodyPr>
          <a:lstStyle/>
          <a:p>
            <a:pPr algn="l"/>
            <a:r>
              <a:rPr lang="zh-TW" altLang="en-US" sz="6000">
                <a:latin typeface="華康儷宋 Std W5" panose="02020500000000000000" pitchFamily="18" charset="-120"/>
                <a:ea typeface="華康儷宋 Std W5" panose="02020500000000000000" pitchFamily="18" charset="-120"/>
              </a:rPr>
              <a:t>         </a:t>
            </a:r>
            <a:r>
              <a:rPr lang="en-US" altLang="zh-TW" sz="6000">
                <a:latin typeface="華康儷宋 Std W5" panose="02020500000000000000" pitchFamily="18" charset="-120"/>
                <a:ea typeface="華康儷宋 Std W5" panose="02020500000000000000" pitchFamily="18" charset="-120"/>
              </a:rPr>
              <a:t>《</a:t>
            </a:r>
            <a:r>
              <a:rPr lang="zh-TW" altLang="en-US" sz="6000">
                <a:latin typeface="華康儷宋 Std W5" panose="02020500000000000000" pitchFamily="18" charset="-120"/>
                <a:ea typeface="華康儷宋 Std W5" panose="02020500000000000000" pitchFamily="18" charset="-120"/>
              </a:rPr>
              <a:t>第二人生</a:t>
            </a:r>
            <a:r>
              <a:rPr lang="en-US" altLang="zh-TW" sz="6000">
                <a:latin typeface="華康儷宋 Std W5" panose="02020500000000000000" pitchFamily="18" charset="-120"/>
                <a:ea typeface="華康儷宋 Std W5" panose="02020500000000000000" pitchFamily="18" charset="-120"/>
              </a:rPr>
              <a:t>》</a:t>
            </a:r>
            <a:r>
              <a:rPr lang="zh-TW" altLang="en-US" sz="6000">
                <a:latin typeface="華康儷宋 Std W5" panose="02020500000000000000" pitchFamily="18" charset="-120"/>
                <a:ea typeface="華康儷宋 Std W5" panose="02020500000000000000" pitchFamily="18" charset="-120"/>
              </a:rPr>
              <a:t>：六大原則</a:t>
            </a:r>
            <a:r>
              <a:rPr lang="en-US" altLang="zh-TW" sz="6000">
                <a:latin typeface="華康儷宋 Std W5" panose="02020500000000000000" pitchFamily="18" charset="-120"/>
                <a:ea typeface="華康儷宋 Std W5" panose="02020500000000000000" pitchFamily="18" charset="-120"/>
              </a:rPr>
              <a:t>(Big Six)</a:t>
            </a:r>
            <a:endParaRPr lang="zh-TW" altLang="en-US" sz="6000">
              <a:latin typeface="華康儷宋 Std W5" panose="02020500000000000000" pitchFamily="18" charset="-120"/>
              <a:ea typeface="華康儷宋 Std W5" panose="02020500000000000000" pitchFamily="18" charset="-120"/>
            </a:endParaRP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lstStyle/>
          <a:p>
            <a:pPr marL="514350" indent="-514350">
              <a:lnSpc>
                <a:spcPct val="150000"/>
              </a:lnSpc>
              <a:buFont typeface="+mj-lt"/>
              <a:buAutoNum type="arabicPeriod"/>
            </a:pPr>
            <a:r>
              <a:rPr lang="zh-TW" altLang="en-US">
                <a:latin typeface="華康儷宋 Std W3" panose="02020300000000000000" pitchFamily="18" charset="-120"/>
                <a:ea typeface="華康儷宋 Std W3" panose="02020300000000000000" pitchFamily="18" charset="-120"/>
              </a:rPr>
              <a:t>不寬容：這被定義為那些邊緣化、貶低或誹謗個人或團體的行為。</a:t>
            </a:r>
          </a:p>
          <a:p>
            <a:pPr marL="514350" indent="-514350">
              <a:lnSpc>
                <a:spcPct val="150000"/>
              </a:lnSpc>
              <a:buFont typeface="+mj-lt"/>
              <a:buAutoNum type="arabicPeriod"/>
            </a:pPr>
            <a:r>
              <a:rPr lang="zh-TW" altLang="en-US">
                <a:latin typeface="華康儷宋 Std W3" panose="02020300000000000000" pitchFamily="18" charset="-120"/>
                <a:ea typeface="華康儷宋 Std W3" panose="02020300000000000000" pitchFamily="18" charset="-120"/>
              </a:rPr>
              <a:t>騷擾：例如以冒犯性粗魯、威嚇或威脅的方式進行溝通或行為，提出不受歡迎的性騷擾。</a:t>
            </a:r>
          </a:p>
          <a:p>
            <a:pPr marL="514350" indent="-514350">
              <a:lnSpc>
                <a:spcPct val="150000"/>
              </a:lnSpc>
              <a:buFont typeface="+mj-lt"/>
              <a:buAutoNum type="arabicPeriod"/>
            </a:pPr>
            <a:r>
              <a:rPr lang="zh-TW" altLang="en-US">
                <a:latin typeface="華康儷宋 Std W3" panose="02020300000000000000" pitchFamily="18" charset="-120"/>
                <a:ea typeface="華康儷宋 Std W3" panose="02020300000000000000" pitchFamily="18" charset="-120"/>
              </a:rPr>
              <a:t>攻擊：相當於現實世界中的身體虐待，在</a:t>
            </a:r>
            <a:r>
              <a:rPr lang="en-US" altLang="zh-TW">
                <a:latin typeface="華康儷宋 Std W3" panose="02020300000000000000" pitchFamily="18" charset="-120"/>
                <a:ea typeface="華康儷宋 Std W3" panose="02020300000000000000" pitchFamily="18" charset="-120"/>
              </a:rPr>
              <a:t>《</a:t>
            </a:r>
            <a:r>
              <a:rPr lang="zh-TW" altLang="en-US">
                <a:latin typeface="華康儷宋 Std W3" panose="02020300000000000000" pitchFamily="18" charset="-120"/>
                <a:ea typeface="華康儷宋 Std W3" panose="02020300000000000000" pitchFamily="18" charset="-120"/>
              </a:rPr>
              <a:t>第二人生</a:t>
            </a:r>
            <a:r>
              <a:rPr lang="en-US" altLang="zh-TW">
                <a:latin typeface="華康儷宋 Std W3" panose="02020300000000000000" pitchFamily="18" charset="-120"/>
                <a:ea typeface="華康儷宋 Std W3" panose="02020300000000000000" pitchFamily="18" charset="-120"/>
              </a:rPr>
              <a:t>》</a:t>
            </a:r>
            <a:r>
              <a:rPr lang="zh-TW" altLang="en-US">
                <a:latin typeface="華康儷宋 Std W3" panose="02020300000000000000" pitchFamily="18" charset="-120"/>
                <a:ea typeface="華康儷宋 Std W3" panose="02020300000000000000" pitchFamily="18" charset="-120"/>
              </a:rPr>
              <a:t>中指的是推擠居民</a:t>
            </a:r>
            <a:endParaRPr lang="en-US" altLang="zh-TW">
              <a:latin typeface="華康儷宋 Std W3" panose="02020300000000000000" pitchFamily="18" charset="-120"/>
              <a:ea typeface="華康儷宋 Std W3" panose="02020300000000000000" pitchFamily="18" charset="-120"/>
            </a:endParaRPr>
          </a:p>
          <a:p>
            <a:pPr marL="514350" indent="-514350">
              <a:lnSpc>
                <a:spcPct val="150000"/>
              </a:lnSpc>
              <a:buFont typeface="+mj-lt"/>
              <a:buAutoNum type="arabicPeriod"/>
            </a:pPr>
            <a:r>
              <a:rPr lang="zh-TW" altLang="en-US">
                <a:latin typeface="華康儷宋 Std W3" panose="02020300000000000000" pitchFamily="18" charset="-120"/>
                <a:ea typeface="華康儷宋 Std W3" panose="02020300000000000000" pitchFamily="18" charset="-120"/>
              </a:rPr>
              <a:t>洩漏：這可能被認為是最嚴重的，指的是洩露有關用戶的信息，如其真實姓名或位置。</a:t>
            </a:r>
          </a:p>
          <a:p>
            <a:pPr marL="514350" indent="-514350">
              <a:lnSpc>
                <a:spcPct val="150000"/>
              </a:lnSpc>
              <a:buFont typeface="+mj-lt"/>
              <a:buAutoNum type="arabicPeriod"/>
            </a:pPr>
            <a:r>
              <a:rPr lang="zh-TW" altLang="en-US">
                <a:latin typeface="華康儷宋 Std W3" panose="02020300000000000000" pitchFamily="18" charset="-120"/>
                <a:ea typeface="華康儷宋 Std W3" panose="02020300000000000000" pitchFamily="18" charset="-120"/>
              </a:rPr>
              <a:t>不雅行為：這可能包括：說髒話、裸露或在所謂的「</a:t>
            </a:r>
            <a:r>
              <a:rPr lang="en-US" altLang="zh-TW">
                <a:latin typeface="華康儷宋 Std W3" panose="02020300000000000000" pitchFamily="18" charset="-120"/>
                <a:ea typeface="華康儷宋 Std W3" panose="02020300000000000000" pitchFamily="18" charset="-120"/>
              </a:rPr>
              <a:t>PG</a:t>
            </a:r>
            <a:r>
              <a:rPr lang="zh-TW" altLang="en-US">
                <a:latin typeface="華康儷宋 Std W3" panose="02020300000000000000" pitchFamily="18" charset="-120"/>
                <a:ea typeface="華康儷宋 Std W3" panose="02020300000000000000" pitchFamily="18" charset="-120"/>
              </a:rPr>
              <a:t>區域」中描繪性或暴力。</a:t>
            </a:r>
          </a:p>
          <a:p>
            <a:pPr marL="514350" indent="-514350">
              <a:lnSpc>
                <a:spcPct val="150000"/>
              </a:lnSpc>
              <a:buFont typeface="+mj-lt"/>
              <a:buAutoNum type="arabicPeriod"/>
            </a:pPr>
            <a:r>
              <a:rPr lang="zh-TW" altLang="en-US">
                <a:latin typeface="華康儷宋 Std W3" panose="02020300000000000000" pitchFamily="18" charset="-120"/>
                <a:ea typeface="華康儷宋 Std W3" panose="02020300000000000000" pitchFamily="18" charset="-120"/>
              </a:rPr>
              <a:t>干擾和平：例如重複傳播不受歡迎的廣告內容、使用重複的聲音或其他故意減慢伺服器性能的行為。</a:t>
            </a:r>
            <a:endParaRPr lang="zh-TW" altLang="en-US" dirty="0">
              <a:latin typeface="華康儷宋 Std W3" panose="02020300000000000000" pitchFamily="18" charset="-120"/>
              <a:ea typeface="華康儷宋 Std W3" panose="02020300000000000000" pitchFamily="18" charset="-120"/>
            </a:endParaRPr>
          </a:p>
        </p:txBody>
      </p:sp>
    </p:spTree>
    <p:extLst>
      <p:ext uri="{BB962C8B-B14F-4D97-AF65-F5344CB8AC3E}">
        <p14:creationId xmlns:p14="http://schemas.microsoft.com/office/powerpoint/2010/main" val="1169031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25995DBC-0890-093C-747F-F7747D1EBA61}"/>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9900"/>
                  </a:solidFill>
                  <a:effectLst/>
                  <a:uLnTx/>
                  <a:uFillTx/>
                  <a:latin typeface="Montserrat Classic Bold"/>
                  <a:ea typeface="+mn-ea"/>
                  <a:cs typeface="+mn-cs"/>
                </a:rPr>
                <a:t>16 </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170442" cy="1791906"/>
          </a:xfrm>
        </p:spPr>
        <p:txBody>
          <a:bodyPr>
            <a:normAutofit/>
          </a:bodyPr>
          <a:lstStyle/>
          <a:p>
            <a:pPr algn="l"/>
            <a:r>
              <a:rPr lang="zh-TW" altLang="en-US" sz="6000">
                <a:latin typeface="華康儷宋 Std W5" panose="02020500000000000000" pitchFamily="18" charset="-120"/>
                <a:ea typeface="華康儷宋 Std W5" panose="02020500000000000000" pitchFamily="18" charset="-120"/>
              </a:rPr>
              <a:t>          影響</a:t>
            </a: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normAutofit/>
          </a:bodyPr>
          <a:lstStyle/>
          <a:p>
            <a:pPr>
              <a:lnSpc>
                <a:spcPct val="150000"/>
              </a:lnSpc>
            </a:pPr>
            <a:r>
              <a:rPr lang="zh-TW" altLang="en-US">
                <a:latin typeface="華康儷宋 Std W3" panose="02020300000000000000" pitchFamily="18" charset="-120"/>
                <a:ea typeface="華康儷宋 Std W3" panose="02020300000000000000" pitchFamily="18" charset="-120"/>
              </a:rPr>
              <a:t>考慮到這些行為的影響，許多研究表明，校園和職場霸凌的受害者會遭受負面的福祉影響</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同樣，遭受網絡欺凌的個人也會面臨負面後果。</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大部分研究都聚焦在學校網絡欺凌上，因此受害者通常是年輕人。</a:t>
            </a:r>
            <a:r>
              <a:rPr lang="en-US" altLang="zh-TW">
                <a:latin typeface="華康儷宋 Std W3" panose="02020300000000000000" pitchFamily="18" charset="-120"/>
                <a:ea typeface="華康儷宋 Std W3" panose="02020300000000000000" pitchFamily="18" charset="-120"/>
              </a:rPr>
              <a:t>(</a:t>
            </a:r>
            <a:r>
              <a:rPr lang="zh-TW" altLang="en-US">
                <a:latin typeface="華康儷宋 Std W3" panose="02020300000000000000" pitchFamily="18" charset="-120"/>
                <a:ea typeface="華康儷宋 Std W3" panose="02020300000000000000" pitchFamily="18" charset="-120"/>
              </a:rPr>
              <a:t>表一</a:t>
            </a:r>
            <a:r>
              <a:rPr lang="en-US" altLang="zh-TW">
                <a:latin typeface="華康儷宋 Std W3" panose="02020300000000000000" pitchFamily="18" charset="-120"/>
                <a:ea typeface="華康儷宋 Std W3" panose="02020300000000000000" pitchFamily="18" charset="-120"/>
              </a:rPr>
              <a:t>)</a:t>
            </a:r>
          </a:p>
          <a:p>
            <a:pPr>
              <a:lnSpc>
                <a:spcPct val="150000"/>
              </a:lnSpc>
            </a:pPr>
            <a:r>
              <a:rPr lang="zh-TW" altLang="en-US">
                <a:latin typeface="華康儷宋 Std W3" panose="02020300000000000000" pitchFamily="18" charset="-120"/>
                <a:ea typeface="華康儷宋 Std W3" panose="02020300000000000000" pitchFamily="18" charset="-120"/>
              </a:rPr>
              <a:t>他們報告感到沮喪、憤怒，並表示這對家庭和學校生活有影響。</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在職場上，接收侮辱性訊息可能導致與壓力相關的疾病增加。</a:t>
            </a:r>
            <a:endParaRPr lang="en-US" altLang="zh-TW">
              <a:latin typeface="華康儷宋 Std W3" panose="02020300000000000000" pitchFamily="18" charset="-120"/>
              <a:ea typeface="華康儷宋 Std W3" panose="02020300000000000000" pitchFamily="18" charset="-120"/>
            </a:endParaRPr>
          </a:p>
          <a:p>
            <a:pPr>
              <a:lnSpc>
                <a:spcPct val="150000"/>
              </a:lnSpc>
            </a:pPr>
            <a:r>
              <a:rPr lang="zh-TW" altLang="en-US">
                <a:latin typeface="華康儷宋 Std W3" panose="02020300000000000000" pitchFamily="18" charset="-120"/>
                <a:ea typeface="華康儷宋 Std W3" panose="02020300000000000000" pitchFamily="18" charset="-120"/>
              </a:rPr>
              <a:t>研究還顯示，不論是面對面還是電子郵件，霸凌都會產生負面後果，如焦慮加劇、離職意向增加以及工作滿意度和績效下降。</a:t>
            </a:r>
            <a:endParaRPr lang="zh-TW" altLang="en-US" dirty="0">
              <a:latin typeface="華康儷宋 Std W3" panose="02020300000000000000" pitchFamily="18" charset="-120"/>
              <a:ea typeface="華康儷宋 Std W3" panose="02020300000000000000" pitchFamily="18" charset="-120"/>
            </a:endParaRPr>
          </a:p>
        </p:txBody>
      </p:sp>
    </p:spTree>
    <p:extLst>
      <p:ext uri="{BB962C8B-B14F-4D97-AF65-F5344CB8AC3E}">
        <p14:creationId xmlns:p14="http://schemas.microsoft.com/office/powerpoint/2010/main" val="862324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25995DBC-0890-093C-747F-F7747D1EBA61}"/>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rgbClr val="FF9900"/>
                  </a:solidFill>
                  <a:latin typeface="Montserrat Classic Bold"/>
                </a:rPr>
                <a:t>17</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170442" cy="1791906"/>
          </a:xfrm>
        </p:spPr>
        <p:txBody>
          <a:bodyPr>
            <a:normAutofit fontScale="90000"/>
          </a:bodyPr>
          <a:lstStyle/>
          <a:p>
            <a:pPr algn="l"/>
            <a:r>
              <a:rPr lang="zh-TW" altLang="en-US" sz="6000">
                <a:latin typeface="華康儷宋 Std W5" panose="02020500000000000000" pitchFamily="18" charset="-120"/>
                <a:ea typeface="華康儷宋 Std W5" panose="02020500000000000000" pitchFamily="18" charset="-120"/>
              </a:rPr>
              <a:t>           網路霸凌者</a:t>
            </a:r>
            <a:r>
              <a:rPr lang="en-US" altLang="zh-TW" sz="3100">
                <a:latin typeface="華康儷宋 Std W5" panose="02020500000000000000" pitchFamily="18" charset="-120"/>
                <a:ea typeface="華康儷宋 Std W5" panose="02020500000000000000" pitchFamily="18" charset="-120"/>
              </a:rPr>
              <a:t>(cyberbullies)</a:t>
            </a:r>
            <a:r>
              <a:rPr lang="zh-TW" altLang="en-US" sz="6000">
                <a:latin typeface="華康儷宋 Std W5" panose="02020500000000000000" pitchFamily="18" charset="-120"/>
                <a:ea typeface="華康儷宋 Std W5" panose="02020500000000000000" pitchFamily="18" charset="-120"/>
              </a:rPr>
              <a:t>與惡意破壞者</a:t>
            </a:r>
            <a:r>
              <a:rPr lang="en-US" altLang="zh-TW" sz="3100">
                <a:latin typeface="華康儷宋 Std W5" panose="02020500000000000000" pitchFamily="18" charset="-120"/>
                <a:ea typeface="華康儷宋 Std W5" panose="02020500000000000000" pitchFamily="18" charset="-120"/>
              </a:rPr>
              <a:t>(griefers)</a:t>
            </a:r>
            <a:r>
              <a:rPr lang="zh-TW" altLang="en-US" sz="6000">
                <a:latin typeface="華康儷宋 Std W5" panose="02020500000000000000" pitchFamily="18" charset="-120"/>
                <a:ea typeface="華康儷宋 Std W5" panose="02020500000000000000" pitchFamily="18" charset="-120"/>
              </a:rPr>
              <a:t>的動機</a:t>
            </a: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lstStyle/>
          <a:p>
            <a:pPr>
              <a:lnSpc>
                <a:spcPct val="150000"/>
              </a:lnSpc>
            </a:pPr>
            <a:r>
              <a:rPr lang="zh-TW" altLang="en-US" dirty="0">
                <a:latin typeface="華康儷宋 Std W3" panose="02020300000000000000" pitchFamily="18" charset="-120"/>
                <a:ea typeface="華康儷宋 Std W3" panose="02020300000000000000" pitchFamily="18" charset="-120"/>
              </a:rPr>
              <a:t>學校和工作場所霸凌行為，主要集中在組織和個人</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社會因素上。</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重點包括：</a:t>
            </a:r>
          </a:p>
          <a:p>
            <a:pPr marL="514350"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組織因素：組織文化、管理結構和日常活動的管理方式對霸凌行為起著重要作用。</a:t>
            </a:r>
          </a:p>
          <a:p>
            <a:pPr marL="514350"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個人因素：低自尊、缺乏自信、社交孤立等個人特徵可能使個人成為霸凌的目標。</a:t>
            </a:r>
          </a:p>
          <a:p>
            <a:pPr marL="514350"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性別因素：女性在少數工作或男性傳統工作中更容易成為騷擾的對象。</a:t>
            </a:r>
          </a:p>
          <a:p>
            <a:pPr marL="514350"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解決策略：管理者應接受相應的培訓，並建立反霸凌文化。</a:t>
            </a:r>
          </a:p>
        </p:txBody>
      </p:sp>
    </p:spTree>
    <p:extLst>
      <p:ext uri="{BB962C8B-B14F-4D97-AF65-F5344CB8AC3E}">
        <p14:creationId xmlns:p14="http://schemas.microsoft.com/office/powerpoint/2010/main" val="310233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5619C8F7-0989-6F50-35D1-629C40094922}"/>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rgbClr val="FF9900"/>
                  </a:solidFill>
                  <a:latin typeface="Montserrat Classic Bold"/>
                </a:rPr>
                <a:t>18</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normAutofit fontScale="92500" lnSpcReduction="10000"/>
          </a:bodyPr>
          <a:lstStyle/>
          <a:p>
            <a:pPr>
              <a:lnSpc>
                <a:spcPct val="150000"/>
              </a:lnSpc>
            </a:pPr>
            <a:r>
              <a:rPr lang="zh-TW" altLang="en-US">
                <a:latin typeface="華康儷宋 Std W5" panose="02020500000000000000" pitchFamily="18" charset="-120"/>
                <a:ea typeface="華康儷宋 Std W5" panose="02020500000000000000" pitchFamily="18" charset="-120"/>
              </a:rPr>
              <a:t>去個性化理論</a:t>
            </a:r>
            <a:r>
              <a:rPr lang="zh-TW" altLang="en-US">
                <a:latin typeface="華康儷宋 Std W3" panose="02020300000000000000" pitchFamily="18" charset="-120"/>
                <a:ea typeface="華康儷宋 Std W3" panose="02020300000000000000" pitchFamily="18" charset="-120"/>
              </a:rPr>
              <a:t>：</a:t>
            </a:r>
            <a:endParaRPr lang="en-US" altLang="zh-TW">
              <a:latin typeface="華康儷宋 Std W3" panose="02020300000000000000" pitchFamily="18" charset="-120"/>
              <a:ea typeface="華康儷宋 Std W3" panose="02020300000000000000" pitchFamily="18" charset="-120"/>
            </a:endParaRPr>
          </a:p>
          <a:p>
            <a:pPr lvl="1">
              <a:lnSpc>
                <a:spcPct val="150000"/>
              </a:lnSpc>
            </a:pPr>
            <a:r>
              <a:rPr lang="zh-TW" altLang="en-US">
                <a:latin typeface="華康儷宋 Std W3" panose="02020300000000000000" pitchFamily="18" charset="-120"/>
                <a:ea typeface="華康儷宋 Std W3" panose="02020300000000000000" pitchFamily="18" charset="-120"/>
              </a:rPr>
              <a:t>當個體融入群體時，他們的可識別性降低，對行為後果的考慮減少，從而缺乏責任感。</a:t>
            </a:r>
            <a:endParaRPr lang="en-US" altLang="zh-TW">
              <a:latin typeface="華康儷宋 Std W3" panose="02020300000000000000" pitchFamily="18" charset="-120"/>
              <a:ea typeface="華康儷宋 Std W3" panose="02020300000000000000" pitchFamily="18" charset="-120"/>
            </a:endParaRPr>
          </a:p>
          <a:p>
            <a:pPr lvl="1">
              <a:lnSpc>
                <a:spcPct val="150000"/>
              </a:lnSpc>
            </a:pPr>
            <a:r>
              <a:rPr lang="zh-TW" altLang="en-US">
                <a:latin typeface="華康儷宋 Std W3" panose="02020300000000000000" pitchFamily="18" charset="-120"/>
                <a:ea typeface="華康儷宋 Std W3" panose="02020300000000000000" pitchFamily="18" charset="-120"/>
              </a:rPr>
              <a:t>在電腦介導的溝通中，人們可能感到匿名並與現實生活分離，從而表現出更放縱的行為。</a:t>
            </a:r>
          </a:p>
          <a:p>
            <a:pPr>
              <a:lnSpc>
                <a:spcPct val="150000"/>
              </a:lnSpc>
            </a:pPr>
            <a:r>
              <a:rPr lang="zh-TW" altLang="en-US">
                <a:latin typeface="華康儷宋 Std W5" panose="02020500000000000000" pitchFamily="18" charset="-120"/>
                <a:ea typeface="華康儷宋 Std W5" panose="02020500000000000000" pitchFamily="18" charset="-120"/>
              </a:rPr>
              <a:t>社會認同模型</a:t>
            </a:r>
            <a:r>
              <a:rPr lang="zh-TW" altLang="en-US">
                <a:latin typeface="華康儷宋 Std W3" panose="02020300000000000000" pitchFamily="18" charset="-120"/>
                <a:ea typeface="華康儷宋 Std W3" panose="02020300000000000000" pitchFamily="18" charset="-120"/>
              </a:rPr>
              <a:t>：</a:t>
            </a:r>
            <a:endParaRPr lang="en-US" altLang="zh-TW">
              <a:latin typeface="華康儷宋 Std W3" panose="02020300000000000000" pitchFamily="18" charset="-120"/>
              <a:ea typeface="華康儷宋 Std W3" panose="02020300000000000000" pitchFamily="18" charset="-120"/>
            </a:endParaRPr>
          </a:p>
          <a:p>
            <a:pPr lvl="1">
              <a:lnSpc>
                <a:spcPct val="150000"/>
              </a:lnSpc>
            </a:pPr>
            <a:r>
              <a:rPr lang="zh-TW" altLang="en-US">
                <a:latin typeface="華康儷宋 Std W3" panose="02020300000000000000" pitchFamily="18" charset="-120"/>
                <a:ea typeface="華康儷宋 Std W3" panose="02020300000000000000" pitchFamily="18" charset="-120"/>
              </a:rPr>
              <a:t>去個性化的個體會將注意力從個人身分轉移到社會身分，從而遵循群體的規範和行為方式。</a:t>
            </a:r>
          </a:p>
          <a:p>
            <a:pPr>
              <a:lnSpc>
                <a:spcPct val="150000"/>
              </a:lnSpc>
            </a:pPr>
            <a:r>
              <a:rPr lang="zh-TW" altLang="en-US">
                <a:latin typeface="華康儷宋 Std W5" panose="02020500000000000000" pitchFamily="18" charset="-120"/>
                <a:ea typeface="華康儷宋 Std W5" panose="02020500000000000000" pitchFamily="18" charset="-120"/>
              </a:rPr>
              <a:t>社會認同模型的實證支持</a:t>
            </a:r>
            <a:r>
              <a:rPr lang="zh-TW" altLang="en-US">
                <a:latin typeface="華康儷宋 Std W3" panose="02020300000000000000" pitchFamily="18" charset="-120"/>
                <a:ea typeface="華康儷宋 Std W3" panose="02020300000000000000" pitchFamily="18" charset="-120"/>
              </a:rPr>
              <a:t>：</a:t>
            </a:r>
            <a:endParaRPr lang="en-US" altLang="zh-TW">
              <a:latin typeface="華康儷宋 Std W3" panose="02020300000000000000" pitchFamily="18" charset="-120"/>
              <a:ea typeface="華康儷宋 Std W3" panose="02020300000000000000" pitchFamily="18" charset="-120"/>
            </a:endParaRPr>
          </a:p>
          <a:p>
            <a:pPr lvl="1">
              <a:lnSpc>
                <a:spcPct val="150000"/>
              </a:lnSpc>
            </a:pPr>
            <a:r>
              <a:rPr lang="zh-TW" altLang="en-US">
                <a:latin typeface="華康儷宋 Std W3" panose="02020300000000000000" pitchFamily="18" charset="-120"/>
                <a:ea typeface="華康儷宋 Std W3" panose="02020300000000000000" pitchFamily="18" charset="-120"/>
              </a:rPr>
              <a:t>研究顯示，去個性化的個體更可能遵守群體規範，而可識別的個體則較不會如此。</a:t>
            </a:r>
          </a:p>
          <a:p>
            <a:pPr>
              <a:lnSpc>
                <a:spcPct val="150000"/>
              </a:lnSpc>
            </a:pPr>
            <a:r>
              <a:rPr lang="zh-TW" altLang="en-US">
                <a:latin typeface="華康儷宋 Std W5" panose="02020500000000000000" pitchFamily="18" charset="-120"/>
                <a:ea typeface="華康儷宋 Std W5" panose="02020500000000000000" pitchFamily="18" charset="-120"/>
              </a:rPr>
              <a:t>技術和群體規範的互動</a:t>
            </a:r>
            <a:r>
              <a:rPr lang="zh-TW" altLang="en-US">
                <a:latin typeface="華康儷宋 Std W3" panose="02020300000000000000" pitchFamily="18" charset="-120"/>
                <a:ea typeface="華康儷宋 Std W3" panose="02020300000000000000" pitchFamily="18" charset="-120"/>
              </a:rPr>
              <a:t>：</a:t>
            </a:r>
            <a:endParaRPr lang="en-US" altLang="zh-TW">
              <a:latin typeface="華康儷宋 Std W3" panose="02020300000000000000" pitchFamily="18" charset="-120"/>
              <a:ea typeface="華康儷宋 Std W3" panose="02020300000000000000" pitchFamily="18" charset="-120"/>
            </a:endParaRPr>
          </a:p>
          <a:p>
            <a:pPr lvl="1">
              <a:lnSpc>
                <a:spcPct val="150000"/>
              </a:lnSpc>
            </a:pPr>
            <a:r>
              <a:rPr lang="zh-TW" altLang="en-US">
                <a:latin typeface="華康儷宋 Std W3" panose="02020300000000000000" pitchFamily="18" charset="-120"/>
                <a:ea typeface="華康儷宋 Std W3" panose="02020300000000000000" pitchFamily="18" charset="-120"/>
              </a:rPr>
              <a:t>群體規範的形成部分取決於技術本身以及群體如何使用該技術。</a:t>
            </a:r>
            <a:endParaRPr lang="en-US" altLang="zh-TW">
              <a:latin typeface="華康儷宋 Std W3" panose="02020300000000000000" pitchFamily="18" charset="-120"/>
              <a:ea typeface="華康儷宋 Std W3" panose="02020300000000000000" pitchFamily="18" charset="-120"/>
            </a:endParaRPr>
          </a:p>
          <a:p>
            <a:endParaRPr lang="zh-TW" altLang="en-US">
              <a:latin typeface="華康儷宋 Std W3" panose="02020300000000000000" pitchFamily="18" charset="-120"/>
              <a:ea typeface="華康儷宋 Std W3" panose="02020300000000000000" pitchFamily="18" charset="-120"/>
            </a:endParaRPr>
          </a:p>
        </p:txBody>
      </p:sp>
      <p:sp>
        <p:nvSpPr>
          <p:cNvPr id="10" name="標題 1">
            <a:extLst>
              <a:ext uri="{FF2B5EF4-FFF2-40B4-BE49-F238E27FC236}">
                <a16:creationId xmlns:a16="http://schemas.microsoft.com/office/drawing/2014/main" id="{A8F7D300-A054-639F-E54B-F4177984E581}"/>
              </a:ext>
            </a:extLst>
          </p:cNvPr>
          <p:cNvSpPr txBox="1">
            <a:spLocks/>
          </p:cNvSpPr>
          <p:nvPr/>
        </p:nvSpPr>
        <p:spPr>
          <a:xfrm>
            <a:off x="457200" y="274638"/>
            <a:ext cx="16170442"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r>
              <a:rPr kumimoji="0" lang="zh-TW" altLang="en-US" sz="55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電腦介入的溝通過程中可能出現的消極行為</a:t>
            </a:r>
            <a:endPar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spTree>
    <p:extLst>
      <p:ext uri="{BB962C8B-B14F-4D97-AF65-F5344CB8AC3E}">
        <p14:creationId xmlns:p14="http://schemas.microsoft.com/office/powerpoint/2010/main" val="3083089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5619C8F7-0989-6F50-35D1-629C40094922}"/>
              </a:ext>
            </a:extLst>
          </p:cNvPr>
          <p:cNvSpPr/>
          <p:nvPr/>
        </p:nvSpPr>
        <p:spPr>
          <a:xfrm>
            <a:off x="457199" y="151435"/>
            <a:ext cx="2249835" cy="2160782"/>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9900"/>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rgbClr val="FF9900"/>
                  </a:solidFill>
                  <a:latin typeface="Montserrat Classic Bold"/>
                </a:rPr>
                <a:t>19</a:t>
              </a:r>
              <a:endParaRPr kumimoji="0" lang="en-US" sz="1400" b="0" i="0" u="none" strike="noStrike" kern="1200" cap="none" spc="70" normalizeH="0" baseline="0" noProof="0" dirty="0">
                <a:ln>
                  <a:noFill/>
                </a:ln>
                <a:solidFill>
                  <a:srgbClr val="FF9900"/>
                </a:solidFill>
                <a:effectLst/>
                <a:uLnTx/>
                <a:uFillTx/>
                <a:latin typeface="Montserrat Classic"/>
                <a:ea typeface="+mn-ea"/>
                <a:cs typeface="+mn-cs"/>
              </a:endParaRPr>
            </a:p>
          </p:txBody>
        </p:sp>
      </p:gr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lstStyle/>
          <a:p>
            <a:pPr>
              <a:lnSpc>
                <a:spcPct val="150000"/>
              </a:lnSpc>
            </a:pPr>
            <a:r>
              <a:rPr lang="zh-TW" altLang="en-US" dirty="0">
                <a:latin typeface="華康儷宋 Std W5" panose="02020500000000000000" pitchFamily="18" charset="-120"/>
                <a:ea typeface="華康儷宋 Std W5" panose="02020500000000000000" pitchFamily="18" charset="-120"/>
              </a:rPr>
              <a:t>學校霸凌</a:t>
            </a:r>
            <a:r>
              <a:rPr lang="zh-TW" altLang="en-US" dirty="0">
                <a:latin typeface="華康儷宋 Std W3" panose="02020300000000000000" pitchFamily="18" charset="-120"/>
                <a:ea typeface="華康儷宋 Std W3" panose="02020300000000000000" pitchFamily="18" charset="-120"/>
              </a:rPr>
              <a:t>：</a:t>
            </a:r>
          </a:p>
          <a:p>
            <a:pPr lvl="1">
              <a:lnSpc>
                <a:spcPct val="150000"/>
              </a:lnSpc>
            </a:pPr>
            <a:r>
              <a:rPr lang="zh-TW" altLang="en-US" dirty="0">
                <a:latin typeface="華康儷宋 Std W3" panose="02020300000000000000" pitchFamily="18" charset="-120"/>
                <a:ea typeface="華康儷宋 Std W3" panose="02020300000000000000" pitchFamily="18" charset="-120"/>
              </a:rPr>
              <a:t>受害者策略包括升級攻擊性、保護自己、嘗試解決衝突、忽略霸凌者和屈服於霸凌者。</a:t>
            </a:r>
          </a:p>
          <a:p>
            <a:pPr lvl="1">
              <a:lnSpc>
                <a:spcPct val="150000"/>
              </a:lnSpc>
            </a:pPr>
            <a:r>
              <a:rPr lang="zh-TW" altLang="en-US" dirty="0">
                <a:latin typeface="華康儷宋 Std W3" panose="02020300000000000000" pitchFamily="18" charset="-120"/>
                <a:ea typeface="華康儷宋 Std W3" panose="02020300000000000000" pitchFamily="18" charset="-120"/>
              </a:rPr>
              <a:t>老師的回應行為包括忽略事件、促進同伴解決、與全班討論事件、告訴受害者“要堅強”、安慰受害者並向上級報告。</a:t>
            </a:r>
            <a:endParaRPr lang="en-US" altLang="zh-TW" dirty="0">
              <a:latin typeface="華康儷宋 Std W3" panose="02020300000000000000" pitchFamily="18" charset="-120"/>
              <a:ea typeface="華康儷宋 Std W3" panose="02020300000000000000" pitchFamily="18" charset="-120"/>
            </a:endParaRPr>
          </a:p>
          <a:p>
            <a:pPr lvl="1">
              <a:lnSpc>
                <a:spcPct val="150000"/>
              </a:lnSpc>
            </a:pPr>
            <a:endParaRPr lang="zh-TW" altLang="en-US"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5" panose="02020500000000000000" pitchFamily="18" charset="-120"/>
                <a:ea typeface="華康儷宋 Std W5" panose="02020500000000000000" pitchFamily="18" charset="-120"/>
              </a:rPr>
              <a:t>職場霸凌</a:t>
            </a:r>
            <a:r>
              <a:rPr lang="zh-TW" altLang="en-US" dirty="0">
                <a:latin typeface="華康儷宋 Std W3" panose="02020300000000000000" pitchFamily="18" charset="-120"/>
                <a:ea typeface="華康儷宋 Std W3" panose="02020300000000000000" pitchFamily="18" charset="-120"/>
              </a:rPr>
              <a:t>：</a:t>
            </a:r>
          </a:p>
          <a:p>
            <a:pPr lvl="1">
              <a:lnSpc>
                <a:spcPct val="150000"/>
              </a:lnSpc>
            </a:pPr>
            <a:r>
              <a:rPr lang="zh-TW" altLang="en-US" dirty="0">
                <a:latin typeface="華康儷宋 Std W3" panose="02020300000000000000" pitchFamily="18" charset="-120"/>
                <a:ea typeface="華康儷宋 Std W3" panose="02020300000000000000" pitchFamily="18" charset="-120"/>
              </a:rPr>
              <a:t>受害者常採取的策略是離開組織。</a:t>
            </a:r>
          </a:p>
          <a:p>
            <a:pPr lvl="1">
              <a:lnSpc>
                <a:spcPct val="150000"/>
              </a:lnSpc>
            </a:pPr>
            <a:r>
              <a:rPr lang="zh-TW" altLang="en-US" dirty="0">
                <a:latin typeface="華康儷宋 Std W3" panose="02020300000000000000" pitchFamily="18" charset="-120"/>
                <a:ea typeface="華康儷宋 Std W3" panose="02020300000000000000" pitchFamily="18" charset="-120"/>
              </a:rPr>
              <a:t>管理者應該接受正式和非正式處理霸凌行為的培訓，並培養反霸凌文化。</a:t>
            </a:r>
            <a:endParaRPr lang="en-US" altLang="zh-TW" dirty="0">
              <a:latin typeface="華康儷宋 Std W3" panose="02020300000000000000" pitchFamily="18" charset="-120"/>
              <a:ea typeface="華康儷宋 Std W3" panose="02020300000000000000" pitchFamily="18" charset="-120"/>
            </a:endParaRPr>
          </a:p>
          <a:p>
            <a:endParaRPr lang="zh-TW" altLang="en-US" dirty="0">
              <a:latin typeface="華康儷宋 Std W3" panose="02020300000000000000" pitchFamily="18" charset="-120"/>
              <a:ea typeface="華康儷宋 Std W3" panose="02020300000000000000" pitchFamily="18" charset="-120"/>
            </a:endParaRPr>
          </a:p>
        </p:txBody>
      </p:sp>
      <p:sp>
        <p:nvSpPr>
          <p:cNvPr id="10" name="標題 1">
            <a:extLst>
              <a:ext uri="{FF2B5EF4-FFF2-40B4-BE49-F238E27FC236}">
                <a16:creationId xmlns:a16="http://schemas.microsoft.com/office/drawing/2014/main" id="{A8F7D300-A054-639F-E54B-F4177984E581}"/>
              </a:ext>
            </a:extLst>
          </p:cNvPr>
          <p:cNvSpPr txBox="1">
            <a:spLocks/>
          </p:cNvSpPr>
          <p:nvPr/>
        </p:nvSpPr>
        <p:spPr>
          <a:xfrm>
            <a:off x="457200" y="274638"/>
            <a:ext cx="16170442"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因應策略 </a:t>
            </a:r>
          </a:p>
        </p:txBody>
      </p:sp>
    </p:spTree>
    <p:extLst>
      <p:ext uri="{BB962C8B-B14F-4D97-AF65-F5344CB8AC3E}">
        <p14:creationId xmlns:p14="http://schemas.microsoft.com/office/powerpoint/2010/main" val="783255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D85DF"/>
        </a:solidFill>
        <a:effectLst/>
      </p:bgPr>
    </p:bg>
    <p:spTree>
      <p:nvGrpSpPr>
        <p:cNvPr id="1" name=""/>
        <p:cNvGrpSpPr/>
        <p:nvPr/>
      </p:nvGrpSpPr>
      <p:grpSpPr>
        <a:xfrm>
          <a:off x="0" y="0"/>
          <a:ext cx="0" cy="0"/>
          <a:chOff x="0" y="0"/>
          <a:chExt cx="0" cy="0"/>
        </a:xfrm>
      </p:grpSpPr>
      <p:grpSp>
        <p:nvGrpSpPr>
          <p:cNvPr id="2" name="Group 2"/>
          <p:cNvGrpSpPr/>
          <p:nvPr/>
        </p:nvGrpSpPr>
        <p:grpSpPr>
          <a:xfrm>
            <a:off x="7995346" y="-1395000"/>
            <a:ext cx="8602584" cy="8566686"/>
            <a:chOff x="-47864" y="0"/>
            <a:chExt cx="11470112" cy="11422248"/>
          </a:xfrm>
        </p:grpSpPr>
        <p:grpSp>
          <p:nvGrpSpPr>
            <p:cNvPr id="3" name="Group 3"/>
            <p:cNvGrpSpPr/>
            <p:nvPr/>
          </p:nvGrpSpPr>
          <p:grpSpPr>
            <a:xfrm>
              <a:off x="-47864" y="0"/>
              <a:ext cx="11470112" cy="11422248"/>
              <a:chOff x="-26609" y="0"/>
              <a:chExt cx="6376609" cy="6350000"/>
            </a:xfrm>
          </p:grpSpPr>
          <p:sp>
            <p:nvSpPr>
              <p:cNvPr id="4" name="Freeform 4"/>
              <p:cNvSpPr/>
              <p:nvPr/>
            </p:nvSpPr>
            <p:spPr>
              <a:xfrm>
                <a:off x="-26609" y="0"/>
                <a:ext cx="6376609"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7" name="Freeform 7"/>
          <p:cNvSpPr/>
          <p:nvPr/>
        </p:nvSpPr>
        <p:spPr>
          <a:xfrm>
            <a:off x="8788916" y="-182060"/>
            <a:ext cx="10052278" cy="5744483"/>
          </a:xfrm>
          <a:custGeom>
            <a:avLst/>
            <a:gdLst/>
            <a:ahLst/>
            <a:cxnLst/>
            <a:rect l="l" t="t" r="r" b="b"/>
            <a:pathLst>
              <a:path w="10052278" h="5744483">
                <a:moveTo>
                  <a:pt x="0" y="0"/>
                </a:moveTo>
                <a:lnTo>
                  <a:pt x="10052278" y="0"/>
                </a:lnTo>
                <a:lnTo>
                  <a:pt x="10052278" y="5744484"/>
                </a:lnTo>
                <a:lnTo>
                  <a:pt x="0" y="5744484"/>
                </a:lnTo>
                <a:lnTo>
                  <a:pt x="0" y="0"/>
                </a:lnTo>
                <a:close/>
              </a:path>
            </a:pathLst>
          </a:custGeom>
          <a:blipFill>
            <a:blip r:embed="rId3"/>
            <a:stretch>
              <a:fillRect b="-45679"/>
            </a:stretch>
          </a:blipFill>
        </p:spPr>
        <p:txBody>
          <a:bodyPr/>
          <a:lstStyle/>
          <a:p>
            <a:endParaRPr lang="zh-TW" altLang="en-US"/>
          </a:p>
        </p:txBody>
      </p:sp>
      <p:grpSp>
        <p:nvGrpSpPr>
          <p:cNvPr id="8" name="Group 8"/>
          <p:cNvGrpSpPr/>
          <p:nvPr/>
        </p:nvGrpSpPr>
        <p:grpSpPr>
          <a:xfrm>
            <a:off x="-277132" y="4228472"/>
            <a:ext cx="18883196" cy="6176500"/>
            <a:chOff x="0" y="0"/>
            <a:chExt cx="5407188" cy="1768636"/>
          </a:xfrm>
        </p:grpSpPr>
        <p:sp>
          <p:nvSpPr>
            <p:cNvPr id="9" name="Freeform 9"/>
            <p:cNvSpPr/>
            <p:nvPr/>
          </p:nvSpPr>
          <p:spPr>
            <a:xfrm>
              <a:off x="0" y="0"/>
              <a:ext cx="5407188" cy="1768636"/>
            </a:xfrm>
            <a:custGeom>
              <a:avLst/>
              <a:gdLst/>
              <a:ahLst/>
              <a:cxnLst/>
              <a:rect l="l" t="t" r="r" b="b"/>
              <a:pathLst>
                <a:path w="5407188" h="1768636">
                  <a:moveTo>
                    <a:pt x="0" y="0"/>
                  </a:moveTo>
                  <a:lnTo>
                    <a:pt x="5407188" y="0"/>
                  </a:lnTo>
                  <a:lnTo>
                    <a:pt x="5407188" y="1768636"/>
                  </a:lnTo>
                  <a:lnTo>
                    <a:pt x="0" y="1768636"/>
                  </a:lnTo>
                  <a:close/>
                </a:path>
              </a:pathLst>
            </a:custGeom>
            <a:solidFill>
              <a:srgbClr val="4B39B5"/>
            </a:solidFill>
          </p:spPr>
          <p:txBody>
            <a:bodyPr/>
            <a:lstStyle/>
            <a:p>
              <a:endParaRPr lang="zh-TW" altLang="en-US"/>
            </a:p>
          </p:txBody>
        </p:sp>
      </p:grpSp>
      <p:sp>
        <p:nvSpPr>
          <p:cNvPr id="10" name="Freeform 10"/>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1" name="Group 11"/>
          <p:cNvGrpSpPr/>
          <p:nvPr/>
        </p:nvGrpSpPr>
        <p:grpSpPr>
          <a:xfrm>
            <a:off x="14983313" y="9428029"/>
            <a:ext cx="2676717" cy="200365"/>
            <a:chOff x="0" y="9216"/>
            <a:chExt cx="3568956" cy="267153"/>
          </a:xfrm>
        </p:grpSpPr>
        <p:grpSp>
          <p:nvGrpSpPr>
            <p:cNvPr id="12" name="Group 12"/>
            <p:cNvGrpSpPr/>
            <p:nvPr/>
          </p:nvGrpSpPr>
          <p:grpSpPr>
            <a:xfrm>
              <a:off x="3301803" y="9216"/>
              <a:ext cx="267153" cy="267153"/>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4" name="TextBox 14"/>
            <p:cNvSpPr txBox="1"/>
            <p:nvPr/>
          </p:nvSpPr>
          <p:spPr>
            <a:xfrm>
              <a:off x="0" y="19051"/>
              <a:ext cx="3088834" cy="239381"/>
            </a:xfrm>
            <a:prstGeom prst="rect">
              <a:avLst/>
            </a:prstGeom>
          </p:spPr>
          <p:txBody>
            <a:bodyPr lIns="0" tIns="0" rIns="0" bIns="0" rtlCol="0" anchor="t">
              <a:spAutoFit/>
            </a:bodyPr>
            <a:lstStyle/>
            <a:p>
              <a:pPr algn="r">
                <a:lnSpc>
                  <a:spcPts val="1400"/>
                </a:lnSpc>
              </a:pPr>
              <a:r>
                <a:rPr lang="en-US" sz="1400" spc="70" dirty="0">
                  <a:solidFill>
                    <a:srgbClr val="FFFFFF"/>
                  </a:solidFill>
                  <a:latin typeface="Montserrat Classic Bold"/>
                </a:rPr>
                <a:t>02 </a:t>
              </a:r>
              <a:endParaRPr lang="en-US" sz="1400" spc="70" dirty="0">
                <a:solidFill>
                  <a:srgbClr val="FFFFFF"/>
                </a:solidFill>
                <a:latin typeface="Montserrat Classic"/>
              </a:endParaRPr>
            </a:p>
          </p:txBody>
        </p:sp>
      </p:grpSp>
      <p:grpSp>
        <p:nvGrpSpPr>
          <p:cNvPr id="15" name="Group 15"/>
          <p:cNvGrpSpPr/>
          <p:nvPr/>
        </p:nvGrpSpPr>
        <p:grpSpPr>
          <a:xfrm>
            <a:off x="1049166" y="5388827"/>
            <a:ext cx="16230600" cy="3027044"/>
            <a:chOff x="0" y="0"/>
            <a:chExt cx="152618550" cy="28463706"/>
          </a:xfrm>
        </p:grpSpPr>
        <p:sp>
          <p:nvSpPr>
            <p:cNvPr id="16" name="Freeform 16"/>
            <p:cNvSpPr/>
            <p:nvPr/>
          </p:nvSpPr>
          <p:spPr>
            <a:xfrm>
              <a:off x="0" y="0"/>
              <a:ext cx="152618554" cy="28463708"/>
            </a:xfrm>
            <a:custGeom>
              <a:avLst/>
              <a:gdLst/>
              <a:ahLst/>
              <a:cxnLst/>
              <a:rect l="l" t="t" r="r" b="b"/>
              <a:pathLst>
                <a:path w="152618554" h="28463708">
                  <a:moveTo>
                    <a:pt x="152392497" y="0"/>
                  </a:moveTo>
                  <a:lnTo>
                    <a:pt x="0" y="0"/>
                  </a:lnTo>
                  <a:lnTo>
                    <a:pt x="0" y="28463708"/>
                  </a:lnTo>
                  <a:lnTo>
                    <a:pt x="152618554" y="28463708"/>
                  </a:lnTo>
                  <a:lnTo>
                    <a:pt x="152618554" y="0"/>
                  </a:lnTo>
                  <a:lnTo>
                    <a:pt x="152392497" y="0"/>
                  </a:lnTo>
                  <a:close/>
                  <a:moveTo>
                    <a:pt x="152392497" y="28237647"/>
                  </a:moveTo>
                  <a:lnTo>
                    <a:pt x="228600" y="28237647"/>
                  </a:lnTo>
                  <a:lnTo>
                    <a:pt x="228600" y="228600"/>
                  </a:lnTo>
                  <a:lnTo>
                    <a:pt x="152392497" y="228600"/>
                  </a:lnTo>
                  <a:lnTo>
                    <a:pt x="152392497" y="28237647"/>
                  </a:lnTo>
                  <a:close/>
                </a:path>
              </a:pathLst>
            </a:custGeom>
            <a:solidFill>
              <a:srgbClr val="FFFFFF"/>
            </a:solidFill>
          </p:spPr>
          <p:txBody>
            <a:bodyPr/>
            <a:lstStyle/>
            <a:p>
              <a:endParaRPr lang="zh-TW" altLang="en-US"/>
            </a:p>
          </p:txBody>
        </p:sp>
      </p:grpSp>
      <p:sp>
        <p:nvSpPr>
          <p:cNvPr id="17" name="AutoShape 17"/>
          <p:cNvSpPr/>
          <p:nvPr/>
        </p:nvSpPr>
        <p:spPr>
          <a:xfrm rot="-10800000">
            <a:off x="4069002" y="5888701"/>
            <a:ext cx="10360" cy="2114593"/>
          </a:xfrm>
          <a:prstGeom prst="rect">
            <a:avLst/>
          </a:prstGeom>
          <a:solidFill>
            <a:srgbClr val="FFFFFF"/>
          </a:solidFill>
        </p:spPr>
        <p:txBody>
          <a:bodyPr/>
          <a:lstStyle/>
          <a:p>
            <a:endParaRPr lang="zh-TW" altLang="en-US"/>
          </a:p>
        </p:txBody>
      </p:sp>
      <p:sp>
        <p:nvSpPr>
          <p:cNvPr id="18" name="AutoShape 18"/>
          <p:cNvSpPr/>
          <p:nvPr/>
        </p:nvSpPr>
        <p:spPr>
          <a:xfrm rot="-10800000">
            <a:off x="7407386" y="5888701"/>
            <a:ext cx="8953" cy="2114593"/>
          </a:xfrm>
          <a:prstGeom prst="rect">
            <a:avLst/>
          </a:prstGeom>
          <a:solidFill>
            <a:srgbClr val="FFFFFF"/>
          </a:solidFill>
        </p:spPr>
        <p:txBody>
          <a:bodyPr/>
          <a:lstStyle/>
          <a:p>
            <a:endParaRPr lang="zh-TW" altLang="en-US"/>
          </a:p>
        </p:txBody>
      </p:sp>
      <p:sp>
        <p:nvSpPr>
          <p:cNvPr id="19" name="AutoShape 19"/>
          <p:cNvSpPr/>
          <p:nvPr/>
        </p:nvSpPr>
        <p:spPr>
          <a:xfrm rot="-10800000">
            <a:off x="10563762" y="5888701"/>
            <a:ext cx="9228" cy="2114593"/>
          </a:xfrm>
          <a:prstGeom prst="rect">
            <a:avLst/>
          </a:prstGeom>
          <a:solidFill>
            <a:srgbClr val="FFFFFF"/>
          </a:solidFill>
        </p:spPr>
        <p:txBody>
          <a:bodyPr/>
          <a:lstStyle/>
          <a:p>
            <a:endParaRPr lang="zh-TW" altLang="en-US"/>
          </a:p>
        </p:txBody>
      </p:sp>
      <p:sp>
        <p:nvSpPr>
          <p:cNvPr id="20" name="AutoShape 20"/>
          <p:cNvSpPr/>
          <p:nvPr/>
        </p:nvSpPr>
        <p:spPr>
          <a:xfrm rot="-10800000">
            <a:off x="13897927" y="5888701"/>
            <a:ext cx="9025" cy="2114593"/>
          </a:xfrm>
          <a:prstGeom prst="rect">
            <a:avLst/>
          </a:prstGeom>
          <a:solidFill>
            <a:srgbClr val="FFFFFF"/>
          </a:solidFill>
        </p:spPr>
        <p:txBody>
          <a:bodyPr/>
          <a:lstStyle/>
          <a:p>
            <a:endParaRPr lang="zh-TW" altLang="en-US"/>
          </a:p>
        </p:txBody>
      </p:sp>
      <p:sp>
        <p:nvSpPr>
          <p:cNvPr id="21" name="TextBox 21"/>
          <p:cNvSpPr txBox="1"/>
          <p:nvPr/>
        </p:nvSpPr>
        <p:spPr>
          <a:xfrm>
            <a:off x="804282" y="1989216"/>
            <a:ext cx="7013782" cy="1105239"/>
          </a:xfrm>
          <a:prstGeom prst="rect">
            <a:avLst/>
          </a:prstGeom>
        </p:spPr>
        <p:txBody>
          <a:bodyPr wrap="square" lIns="0" tIns="0" rIns="0" bIns="0" rtlCol="0" anchor="t">
            <a:spAutoFit/>
          </a:bodyPr>
          <a:lstStyle/>
          <a:p>
            <a:pPr algn="ctr">
              <a:lnSpc>
                <a:spcPts val="8400"/>
              </a:lnSpc>
            </a:pPr>
            <a:r>
              <a:rPr lang="zh-TW" altLang="en-US" sz="13800">
                <a:solidFill>
                  <a:srgbClr val="FFFFFF"/>
                </a:solidFill>
                <a:latin typeface="華康儷宋 Std W3" panose="02020300000000000000" pitchFamily="18" charset="-120"/>
                <a:ea typeface="華康儷宋 Std W3" panose="02020300000000000000" pitchFamily="18" charset="-120"/>
              </a:rPr>
              <a:t>目錄</a:t>
            </a:r>
            <a:endParaRPr lang="en-US" sz="13800">
              <a:solidFill>
                <a:srgbClr val="FFFFFF"/>
              </a:solidFill>
              <a:latin typeface="華康儷宋 Std W3" panose="02020300000000000000" pitchFamily="18" charset="-120"/>
              <a:ea typeface="華康儷宋 Std W3" panose="02020300000000000000" pitchFamily="18" charset="-120"/>
            </a:endParaRPr>
          </a:p>
        </p:txBody>
      </p:sp>
      <p:sp>
        <p:nvSpPr>
          <p:cNvPr id="28" name="文字方塊 27">
            <a:extLst>
              <a:ext uri="{FF2B5EF4-FFF2-40B4-BE49-F238E27FC236}">
                <a16:creationId xmlns:a16="http://schemas.microsoft.com/office/drawing/2014/main" id="{C0B3E641-2EDF-49E3-331D-AD4E889E1AD7}"/>
              </a:ext>
            </a:extLst>
          </p:cNvPr>
          <p:cNvSpPr txBox="1"/>
          <p:nvPr/>
        </p:nvSpPr>
        <p:spPr>
          <a:xfrm rot="10800000" flipV="1">
            <a:off x="1599761" y="5969587"/>
            <a:ext cx="1930093" cy="1107996"/>
          </a:xfrm>
          <a:prstGeom prst="rect">
            <a:avLst/>
          </a:prstGeom>
          <a:noFill/>
        </p:spPr>
        <p:txBody>
          <a:bodyPr wrap="square" rtlCol="0">
            <a:spAutoFit/>
          </a:bodyPr>
          <a:lstStyle/>
          <a:p>
            <a:pPr algn="ctr"/>
            <a:r>
              <a:rPr lang="en-US" altLang="zh-TW" sz="6600">
                <a:solidFill>
                  <a:schemeClr val="bg1"/>
                </a:solidFill>
              </a:rPr>
              <a:t>01</a:t>
            </a:r>
            <a:endParaRPr lang="zh-TW" altLang="en-US" sz="6600">
              <a:solidFill>
                <a:schemeClr val="bg1"/>
              </a:solidFill>
            </a:endParaRPr>
          </a:p>
        </p:txBody>
      </p:sp>
      <p:sp>
        <p:nvSpPr>
          <p:cNvPr id="29" name="文字方塊 28">
            <a:extLst>
              <a:ext uri="{FF2B5EF4-FFF2-40B4-BE49-F238E27FC236}">
                <a16:creationId xmlns:a16="http://schemas.microsoft.com/office/drawing/2014/main" id="{F3822A9E-7A33-65FF-D51F-6F46360BF564}"/>
              </a:ext>
            </a:extLst>
          </p:cNvPr>
          <p:cNvSpPr txBox="1"/>
          <p:nvPr/>
        </p:nvSpPr>
        <p:spPr>
          <a:xfrm rot="10800000" flipV="1">
            <a:off x="1296175" y="6962132"/>
            <a:ext cx="2537264" cy="707886"/>
          </a:xfrm>
          <a:prstGeom prst="rect">
            <a:avLst/>
          </a:prstGeom>
          <a:noFill/>
        </p:spPr>
        <p:txBody>
          <a:bodyPr wrap="square" rtlCol="0">
            <a:spAutoFit/>
          </a:bodyPr>
          <a:lstStyle/>
          <a:p>
            <a:pPr algn="ctr"/>
            <a:r>
              <a:rPr lang="zh-TW" altLang="en-US" sz="4000">
                <a:solidFill>
                  <a:schemeClr val="bg1"/>
                </a:solidFill>
              </a:rPr>
              <a:t>研究背景</a:t>
            </a:r>
          </a:p>
        </p:txBody>
      </p:sp>
      <p:sp>
        <p:nvSpPr>
          <p:cNvPr id="30" name="文字方塊 29">
            <a:extLst>
              <a:ext uri="{FF2B5EF4-FFF2-40B4-BE49-F238E27FC236}">
                <a16:creationId xmlns:a16="http://schemas.microsoft.com/office/drawing/2014/main" id="{8C565365-A94E-DC57-76D7-C90671E0E69C}"/>
              </a:ext>
            </a:extLst>
          </p:cNvPr>
          <p:cNvSpPr txBox="1"/>
          <p:nvPr/>
        </p:nvSpPr>
        <p:spPr>
          <a:xfrm rot="10800000" flipV="1">
            <a:off x="7985868" y="5969588"/>
            <a:ext cx="1930093" cy="1107996"/>
          </a:xfrm>
          <a:prstGeom prst="rect">
            <a:avLst/>
          </a:prstGeom>
          <a:noFill/>
        </p:spPr>
        <p:txBody>
          <a:bodyPr wrap="square" rtlCol="0">
            <a:spAutoFit/>
          </a:bodyPr>
          <a:lstStyle/>
          <a:p>
            <a:pPr algn="ctr"/>
            <a:r>
              <a:rPr lang="en-US" altLang="zh-TW" sz="6600">
                <a:solidFill>
                  <a:schemeClr val="bg1"/>
                </a:solidFill>
              </a:rPr>
              <a:t>03</a:t>
            </a:r>
            <a:endParaRPr lang="zh-TW" altLang="en-US" sz="6600">
              <a:solidFill>
                <a:schemeClr val="bg1"/>
              </a:solidFill>
            </a:endParaRPr>
          </a:p>
        </p:txBody>
      </p:sp>
      <p:sp>
        <p:nvSpPr>
          <p:cNvPr id="31" name="文字方塊 30">
            <a:extLst>
              <a:ext uri="{FF2B5EF4-FFF2-40B4-BE49-F238E27FC236}">
                <a16:creationId xmlns:a16="http://schemas.microsoft.com/office/drawing/2014/main" id="{A21B0640-F082-B0D0-DD5C-DCD3D8E5A9B6}"/>
              </a:ext>
            </a:extLst>
          </p:cNvPr>
          <p:cNvSpPr txBox="1"/>
          <p:nvPr/>
        </p:nvSpPr>
        <p:spPr>
          <a:xfrm rot="10800000" flipV="1">
            <a:off x="7682282" y="6962133"/>
            <a:ext cx="2537264" cy="707886"/>
          </a:xfrm>
          <a:prstGeom prst="rect">
            <a:avLst/>
          </a:prstGeom>
          <a:noFill/>
        </p:spPr>
        <p:txBody>
          <a:bodyPr wrap="square" rtlCol="0">
            <a:spAutoFit/>
          </a:bodyPr>
          <a:lstStyle/>
          <a:p>
            <a:pPr algn="ctr"/>
            <a:r>
              <a:rPr lang="zh-TW" altLang="en-US" sz="4000">
                <a:solidFill>
                  <a:schemeClr val="bg1"/>
                </a:solidFill>
              </a:rPr>
              <a:t>研究方法</a:t>
            </a:r>
          </a:p>
        </p:txBody>
      </p:sp>
      <p:sp>
        <p:nvSpPr>
          <p:cNvPr id="32" name="文字方塊 31">
            <a:extLst>
              <a:ext uri="{FF2B5EF4-FFF2-40B4-BE49-F238E27FC236}">
                <a16:creationId xmlns:a16="http://schemas.microsoft.com/office/drawing/2014/main" id="{0E9B883B-65D1-051A-B425-7BC32F1F9AEC}"/>
              </a:ext>
            </a:extLst>
          </p:cNvPr>
          <p:cNvSpPr txBox="1"/>
          <p:nvPr/>
        </p:nvSpPr>
        <p:spPr>
          <a:xfrm rot="10800000" flipV="1">
            <a:off x="11250348" y="5969587"/>
            <a:ext cx="1930093" cy="1107996"/>
          </a:xfrm>
          <a:prstGeom prst="rect">
            <a:avLst/>
          </a:prstGeom>
          <a:noFill/>
        </p:spPr>
        <p:txBody>
          <a:bodyPr wrap="square" rtlCol="0">
            <a:spAutoFit/>
          </a:bodyPr>
          <a:lstStyle/>
          <a:p>
            <a:pPr algn="ctr"/>
            <a:r>
              <a:rPr lang="en-US" altLang="zh-TW" sz="6600">
                <a:solidFill>
                  <a:schemeClr val="bg1"/>
                </a:solidFill>
              </a:rPr>
              <a:t>04</a:t>
            </a:r>
            <a:endParaRPr lang="zh-TW" altLang="en-US" sz="6600">
              <a:solidFill>
                <a:schemeClr val="bg1"/>
              </a:solidFill>
            </a:endParaRPr>
          </a:p>
        </p:txBody>
      </p:sp>
      <p:sp>
        <p:nvSpPr>
          <p:cNvPr id="33" name="文字方塊 32">
            <a:extLst>
              <a:ext uri="{FF2B5EF4-FFF2-40B4-BE49-F238E27FC236}">
                <a16:creationId xmlns:a16="http://schemas.microsoft.com/office/drawing/2014/main" id="{46592519-9985-67FC-3B9C-3323686505B9}"/>
              </a:ext>
            </a:extLst>
          </p:cNvPr>
          <p:cNvSpPr txBox="1"/>
          <p:nvPr/>
        </p:nvSpPr>
        <p:spPr>
          <a:xfrm rot="10800000" flipV="1">
            <a:off x="10946762" y="6962132"/>
            <a:ext cx="2537264" cy="707886"/>
          </a:xfrm>
          <a:prstGeom prst="rect">
            <a:avLst/>
          </a:prstGeom>
          <a:noFill/>
        </p:spPr>
        <p:txBody>
          <a:bodyPr wrap="square" rtlCol="0">
            <a:spAutoFit/>
          </a:bodyPr>
          <a:lstStyle/>
          <a:p>
            <a:pPr algn="ctr"/>
            <a:r>
              <a:rPr lang="zh-TW" altLang="en-US" sz="4000">
                <a:solidFill>
                  <a:schemeClr val="bg1"/>
                </a:solidFill>
              </a:rPr>
              <a:t>討論</a:t>
            </a:r>
          </a:p>
        </p:txBody>
      </p:sp>
      <p:sp>
        <p:nvSpPr>
          <p:cNvPr id="34" name="文字方塊 33">
            <a:extLst>
              <a:ext uri="{FF2B5EF4-FFF2-40B4-BE49-F238E27FC236}">
                <a16:creationId xmlns:a16="http://schemas.microsoft.com/office/drawing/2014/main" id="{C07D1C52-C95E-24EF-02E6-0A6F04A24369}"/>
              </a:ext>
            </a:extLst>
          </p:cNvPr>
          <p:cNvSpPr txBox="1"/>
          <p:nvPr/>
        </p:nvSpPr>
        <p:spPr>
          <a:xfrm rot="10800000" flipV="1">
            <a:off x="14551137" y="5969587"/>
            <a:ext cx="1930093" cy="1107996"/>
          </a:xfrm>
          <a:prstGeom prst="rect">
            <a:avLst/>
          </a:prstGeom>
          <a:noFill/>
        </p:spPr>
        <p:txBody>
          <a:bodyPr wrap="square" rtlCol="0">
            <a:spAutoFit/>
          </a:bodyPr>
          <a:lstStyle/>
          <a:p>
            <a:pPr algn="ctr"/>
            <a:r>
              <a:rPr lang="en-US" altLang="zh-TW" sz="6600">
                <a:solidFill>
                  <a:schemeClr val="bg1"/>
                </a:solidFill>
              </a:rPr>
              <a:t>05</a:t>
            </a:r>
            <a:endParaRPr lang="zh-TW" altLang="en-US" sz="6600">
              <a:solidFill>
                <a:schemeClr val="bg1"/>
              </a:solidFill>
            </a:endParaRPr>
          </a:p>
        </p:txBody>
      </p:sp>
      <p:sp>
        <p:nvSpPr>
          <p:cNvPr id="35" name="文字方塊 34">
            <a:extLst>
              <a:ext uri="{FF2B5EF4-FFF2-40B4-BE49-F238E27FC236}">
                <a16:creationId xmlns:a16="http://schemas.microsoft.com/office/drawing/2014/main" id="{2DF872BF-8E77-31C9-6FAA-FE211012774D}"/>
              </a:ext>
            </a:extLst>
          </p:cNvPr>
          <p:cNvSpPr txBox="1"/>
          <p:nvPr/>
        </p:nvSpPr>
        <p:spPr>
          <a:xfrm rot="10800000" flipV="1">
            <a:off x="14247551" y="6962132"/>
            <a:ext cx="2537264" cy="707886"/>
          </a:xfrm>
          <a:prstGeom prst="rect">
            <a:avLst/>
          </a:prstGeom>
          <a:noFill/>
        </p:spPr>
        <p:txBody>
          <a:bodyPr wrap="square" rtlCol="0">
            <a:spAutoFit/>
          </a:bodyPr>
          <a:lstStyle/>
          <a:p>
            <a:pPr algn="ctr"/>
            <a:r>
              <a:rPr lang="zh-TW" altLang="en-US" sz="4000">
                <a:solidFill>
                  <a:schemeClr val="bg1"/>
                </a:solidFill>
              </a:rPr>
              <a:t>結論</a:t>
            </a:r>
          </a:p>
        </p:txBody>
      </p:sp>
      <p:sp>
        <p:nvSpPr>
          <p:cNvPr id="36" name="文字方塊 35">
            <a:extLst>
              <a:ext uri="{FF2B5EF4-FFF2-40B4-BE49-F238E27FC236}">
                <a16:creationId xmlns:a16="http://schemas.microsoft.com/office/drawing/2014/main" id="{D5B3D628-66CA-E554-1290-B27D25C978B4}"/>
              </a:ext>
            </a:extLst>
          </p:cNvPr>
          <p:cNvSpPr txBox="1"/>
          <p:nvPr/>
        </p:nvSpPr>
        <p:spPr>
          <a:xfrm rot="10800000" flipV="1">
            <a:off x="4699246" y="5969587"/>
            <a:ext cx="1930093" cy="1107996"/>
          </a:xfrm>
          <a:prstGeom prst="rect">
            <a:avLst/>
          </a:prstGeom>
          <a:noFill/>
        </p:spPr>
        <p:txBody>
          <a:bodyPr wrap="square" rtlCol="0">
            <a:spAutoFit/>
          </a:bodyPr>
          <a:lstStyle/>
          <a:p>
            <a:pPr algn="ctr"/>
            <a:r>
              <a:rPr lang="en-US" altLang="zh-TW" sz="6600">
                <a:solidFill>
                  <a:schemeClr val="bg1"/>
                </a:solidFill>
              </a:rPr>
              <a:t>02</a:t>
            </a:r>
            <a:endParaRPr lang="zh-TW" altLang="en-US" sz="6600">
              <a:solidFill>
                <a:schemeClr val="bg1"/>
              </a:solidFill>
            </a:endParaRPr>
          </a:p>
        </p:txBody>
      </p:sp>
      <p:sp>
        <p:nvSpPr>
          <p:cNvPr id="37" name="文字方塊 36">
            <a:extLst>
              <a:ext uri="{FF2B5EF4-FFF2-40B4-BE49-F238E27FC236}">
                <a16:creationId xmlns:a16="http://schemas.microsoft.com/office/drawing/2014/main" id="{C20B31F1-C327-5A36-2E8E-65887FA7436E}"/>
              </a:ext>
            </a:extLst>
          </p:cNvPr>
          <p:cNvSpPr txBox="1"/>
          <p:nvPr/>
        </p:nvSpPr>
        <p:spPr>
          <a:xfrm rot="10800000" flipV="1">
            <a:off x="4344552" y="6980843"/>
            <a:ext cx="2781570" cy="954107"/>
          </a:xfrm>
          <a:prstGeom prst="rect">
            <a:avLst/>
          </a:prstGeom>
          <a:noFill/>
        </p:spPr>
        <p:txBody>
          <a:bodyPr wrap="square" rtlCol="0">
            <a:spAutoFit/>
          </a:bodyPr>
          <a:lstStyle/>
          <a:p>
            <a:r>
              <a:rPr lang="zh-TW" altLang="en-US" sz="2800" spc="18">
                <a:solidFill>
                  <a:srgbClr val="FFFFFF"/>
                </a:solidFill>
                <a:latin typeface="華康儷宋 Std W3" panose="02020300000000000000" pitchFamily="18" charset="-120"/>
                <a:ea typeface="華康儷宋 Std W3" panose="02020300000000000000" pitchFamily="18" charset="-120"/>
              </a:rPr>
              <a:t>霸凌、網路霸凌、惡意破壞</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87F52"/>
        </a:solidFill>
        <a:effectLst/>
      </p:bgPr>
    </p:bg>
    <p:spTree>
      <p:nvGrpSpPr>
        <p:cNvPr id="1" name=""/>
        <p:cNvGrpSpPr/>
        <p:nvPr/>
      </p:nvGrpSpPr>
      <p:grpSpPr>
        <a:xfrm>
          <a:off x="0" y="0"/>
          <a:ext cx="0" cy="0"/>
          <a:chOff x="0" y="0"/>
          <a:chExt cx="0" cy="0"/>
        </a:xfrm>
      </p:grpSpPr>
      <p:sp>
        <p:nvSpPr>
          <p:cNvPr id="2" name="Freeform 2"/>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237924" y="1812986"/>
            <a:ext cx="7071040" cy="7071040"/>
            <a:chOff x="0" y="0"/>
            <a:chExt cx="9428054" cy="9428054"/>
          </a:xfrm>
        </p:grpSpPr>
        <p:grpSp>
          <p:nvGrpSpPr>
            <p:cNvPr id="4" name="Group 4"/>
            <p:cNvGrpSpPr/>
            <p:nvPr/>
          </p:nvGrpSpPr>
          <p:grpSpPr>
            <a:xfrm>
              <a:off x="0" y="0"/>
              <a:ext cx="9428054" cy="942805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6" name="Group 6"/>
            <p:cNvGrpSpPr/>
            <p:nvPr/>
          </p:nvGrpSpPr>
          <p:grpSpPr>
            <a:xfrm>
              <a:off x="766511" y="750431"/>
              <a:ext cx="7895032" cy="789503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grpSp>
        <p:nvGrpSpPr>
          <p:cNvPr id="9" name="Group 9"/>
          <p:cNvGrpSpPr/>
          <p:nvPr/>
        </p:nvGrpSpPr>
        <p:grpSpPr>
          <a:xfrm>
            <a:off x="14983313" y="9428029"/>
            <a:ext cx="2676720" cy="366449"/>
            <a:chOff x="0" y="9216"/>
            <a:chExt cx="3568956" cy="488598"/>
          </a:xfrm>
        </p:grpSpPr>
        <p:grpSp>
          <p:nvGrpSpPr>
            <p:cNvPr id="10" name="Group 10"/>
            <p:cNvGrpSpPr/>
            <p:nvPr/>
          </p:nvGrpSpPr>
          <p:grpSpPr>
            <a:xfrm>
              <a:off x="3301803" y="9216"/>
              <a:ext cx="267153" cy="26715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2" name="TextBox 12"/>
            <p:cNvSpPr txBox="1"/>
            <p:nvPr/>
          </p:nvSpPr>
          <p:spPr>
            <a:xfrm>
              <a:off x="0" y="19051"/>
              <a:ext cx="3088831" cy="478763"/>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20</a:t>
              </a:r>
            </a:p>
            <a:p>
              <a:pPr algn="r">
                <a:lnSpc>
                  <a:spcPts val="1400"/>
                </a:lnSpc>
              </a:pPr>
              <a:endParaRPr lang="en-US" sz="1400" spc="70" dirty="0">
                <a:solidFill>
                  <a:srgbClr val="FFFFFF"/>
                </a:solidFill>
                <a:latin typeface="Montserrat Classic"/>
              </a:endParaRPr>
            </a:p>
          </p:txBody>
        </p:sp>
      </p:grpSp>
      <p:sp>
        <p:nvSpPr>
          <p:cNvPr id="42" name="Freeform 42"/>
          <p:cNvSpPr/>
          <p:nvPr/>
        </p:nvSpPr>
        <p:spPr>
          <a:xfrm>
            <a:off x="1237924" y="940734"/>
            <a:ext cx="7071039" cy="11711866"/>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4"/>
            <a:stretch>
              <a:fillRect/>
            </a:stretch>
          </a:blipFill>
        </p:spPr>
        <p:txBody>
          <a:bodyPr/>
          <a:lstStyle/>
          <a:p>
            <a:endParaRPr lang="zh-TW" altLang="en-US"/>
          </a:p>
        </p:txBody>
      </p:sp>
      <p:sp>
        <p:nvSpPr>
          <p:cNvPr id="44" name="TextBox 9">
            <a:extLst>
              <a:ext uri="{FF2B5EF4-FFF2-40B4-BE49-F238E27FC236}">
                <a16:creationId xmlns:a16="http://schemas.microsoft.com/office/drawing/2014/main" id="{B5D08267-8876-B3B2-4C0E-7709639DBEE5}"/>
              </a:ext>
            </a:extLst>
          </p:cNvPr>
          <p:cNvSpPr txBox="1"/>
          <p:nvPr/>
        </p:nvSpPr>
        <p:spPr>
          <a:xfrm>
            <a:off x="9993553" y="4288801"/>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03</a:t>
            </a:r>
            <a:endParaRPr lang="en-US" sz="20000">
              <a:solidFill>
                <a:srgbClr val="FFFFFF"/>
              </a:solidFill>
              <a:latin typeface="Fredoka Bold"/>
            </a:endParaRPr>
          </a:p>
        </p:txBody>
      </p:sp>
      <p:sp>
        <p:nvSpPr>
          <p:cNvPr id="8" name="文字方塊 7">
            <a:extLst>
              <a:ext uri="{FF2B5EF4-FFF2-40B4-BE49-F238E27FC236}">
                <a16:creationId xmlns:a16="http://schemas.microsoft.com/office/drawing/2014/main" id="{CF6CA6E0-B369-FB00-807F-1D90A4A80F42}"/>
              </a:ext>
            </a:extLst>
          </p:cNvPr>
          <p:cNvSpPr txBox="1"/>
          <p:nvPr/>
        </p:nvSpPr>
        <p:spPr>
          <a:xfrm>
            <a:off x="9979038" y="5466175"/>
            <a:ext cx="6023429" cy="1569660"/>
          </a:xfrm>
          <a:prstGeom prst="rect">
            <a:avLst/>
          </a:prstGeom>
          <a:noFill/>
        </p:spPr>
        <p:txBody>
          <a:bodyPr wrap="square" rtlCol="0">
            <a:spAutoFit/>
          </a:bodyPr>
          <a:lstStyle/>
          <a:p>
            <a:r>
              <a:rPr lang="zh-TW" altLang="en-US" sz="9600">
                <a:solidFill>
                  <a:schemeClr val="bg1"/>
                </a:solidFill>
                <a:latin typeface="華康儷宋 Std W3" panose="02020300000000000000" pitchFamily="18" charset="-120"/>
                <a:ea typeface="華康儷宋 Std W3" panose="02020300000000000000" pitchFamily="18" charset="-120"/>
              </a:rPr>
              <a:t>研究方法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solidFill>
                    <a:schemeClr val="accent6">
                      <a:lumMod val="50000"/>
                    </a:schemeClr>
                  </a:solidFill>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algn="r">
                <a:lnSpc>
                  <a:spcPts val="1400"/>
                </a:lnSpc>
              </a:pPr>
              <a:r>
                <a:rPr lang="en-US" sz="1400" spc="70">
                  <a:solidFill>
                    <a:schemeClr val="accent6">
                      <a:lumMod val="50000"/>
                    </a:schemeClr>
                  </a:solidFill>
                  <a:latin typeface="Montserrat Classic Bold"/>
                </a:rPr>
                <a:t>21 </a:t>
              </a:r>
              <a:endParaRPr lang="en-US" sz="1400" spc="70" dirty="0">
                <a:solidFill>
                  <a:schemeClr val="accent6">
                    <a:lumMod val="50000"/>
                  </a:schemeClr>
                </a:solidFill>
                <a:latin typeface="Montserrat Classic"/>
              </a:endParaRP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200" y="2066544"/>
            <a:ext cx="7890386"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dirty="0">
              <a:latin typeface="華康儷宋 Std W3" panose="02020300000000000000" pitchFamily="18" charset="-120"/>
              <a:ea typeface="華康儷宋 Std W3" panose="02020300000000000000" pitchFamily="18" charset="-120"/>
            </a:endParaRPr>
          </a:p>
          <a:p>
            <a:pPr>
              <a:buFont typeface="Arial" panose="020B0604020202020204" pitchFamily="34" charset="0"/>
              <a:buChar char="•"/>
            </a:pPr>
            <a:r>
              <a:rPr lang="zh-TW" altLang="en-US" sz="4000" dirty="0">
                <a:solidFill>
                  <a:prstClr val="black"/>
                </a:solidFill>
                <a:latin typeface="華康儷宋 Std W5" panose="02020500000000000000" pitchFamily="18" charset="-120"/>
                <a:ea typeface="華康儷宋 Std W5" panose="02020500000000000000" pitchFamily="18" charset="-120"/>
              </a:rPr>
              <a:t>資料蒐集</a:t>
            </a:r>
            <a:endParaRPr lang="en-US" altLang="zh-TW" sz="4000" dirty="0">
              <a:solidFill>
                <a:prstClr val="black"/>
              </a:solidFill>
              <a:latin typeface="華康儷宋 Std W5" panose="02020500000000000000" pitchFamily="18" charset="-120"/>
              <a:ea typeface="華康儷宋 Std W5" panose="02020500000000000000" pitchFamily="18" charset="-120"/>
            </a:endParaRPr>
          </a:p>
          <a:p>
            <a:pPr>
              <a:buFont typeface="Arial" panose="020B0604020202020204" pitchFamily="34" charset="0"/>
              <a:buChar char="•"/>
            </a:pPr>
            <a:endParaRPr lang="en-US" altLang="zh-TW" dirty="0"/>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研究前遊戲背景了解</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觀察組（</a:t>
            </a:r>
            <a:r>
              <a:rPr lang="en-US" altLang="zh-TW" sz="3200" dirty="0">
                <a:solidFill>
                  <a:prstClr val="black"/>
                </a:solidFill>
                <a:latin typeface="華康儷宋 Std W3" panose="02020300000000000000" pitchFamily="18" charset="-120"/>
                <a:ea typeface="華康儷宋 Std W3" panose="02020300000000000000" pitchFamily="18" charset="-120"/>
              </a:rPr>
              <a:t>Observation</a:t>
            </a:r>
            <a:r>
              <a:rPr lang="zh-TW" altLang="en-US" sz="3200" dirty="0">
                <a:solidFill>
                  <a:prstClr val="black"/>
                </a:solidFill>
                <a:latin typeface="華康儷宋 Std W3" panose="02020300000000000000" pitchFamily="18" charset="-120"/>
                <a:ea typeface="華康儷宋 Std W3" panose="02020300000000000000" pitchFamily="18" charset="-120"/>
              </a:rPr>
              <a:t>）</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焦點小組（</a:t>
            </a:r>
            <a:r>
              <a:rPr lang="en-US" altLang="zh-TW" sz="3200" dirty="0">
                <a:solidFill>
                  <a:prstClr val="black"/>
                </a:solidFill>
                <a:latin typeface="華康儷宋 Std W3" panose="02020300000000000000" pitchFamily="18" charset="-120"/>
                <a:ea typeface="華康儷宋 Std W3" panose="02020300000000000000" pitchFamily="18" charset="-120"/>
              </a:rPr>
              <a:t>Focus group</a:t>
            </a:r>
            <a:r>
              <a:rPr lang="zh-TW" altLang="en-US" sz="3200" dirty="0">
                <a:solidFill>
                  <a:prstClr val="black"/>
                </a:solidFill>
                <a:ea typeface="華康儷宋 Std W3" panose="02020300000000000000" pitchFamily="18" charset="-120"/>
              </a:rPr>
              <a:t>）</a:t>
            </a:r>
          </a:p>
          <a:p>
            <a:pPr marL="0" indent="0">
              <a:buNone/>
            </a:pPr>
            <a:endParaRPr lang="zh-TW" altLang="en-US" dirty="0">
              <a:latin typeface="華康儷宋 Std W3" panose="02020300000000000000" pitchFamily="18" charset="-120"/>
              <a:ea typeface="華康儷宋 Std W3" panose="02020300000000000000" pitchFamily="18" charset="-120"/>
            </a:endParaRPr>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a:latin typeface="華康儷宋 Std W5" panose="02020500000000000000" pitchFamily="18" charset="-120"/>
                <a:ea typeface="華康儷宋 Std W5" panose="02020500000000000000" pitchFamily="18" charset="-120"/>
              </a:rPr>
              <a:t>研究方法</a:t>
            </a:r>
          </a:p>
        </p:txBody>
      </p:sp>
      <p:sp>
        <p:nvSpPr>
          <p:cNvPr id="10" name="內容版面配置區 3">
            <a:extLst>
              <a:ext uri="{FF2B5EF4-FFF2-40B4-BE49-F238E27FC236}">
                <a16:creationId xmlns:a16="http://schemas.microsoft.com/office/drawing/2014/main" id="{BB97A003-514B-F47C-4878-E4B813580859}"/>
              </a:ext>
            </a:extLst>
          </p:cNvPr>
          <p:cNvSpPr txBox="1">
            <a:spLocks/>
          </p:cNvSpPr>
          <p:nvPr/>
        </p:nvSpPr>
        <p:spPr>
          <a:xfrm>
            <a:off x="8865223" y="2089753"/>
            <a:ext cx="8794806"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sz="4000" dirty="0">
                <a:solidFill>
                  <a:prstClr val="black"/>
                </a:solidFill>
                <a:latin typeface="華康儷宋 Std W5" panose="02020500000000000000" pitchFamily="18" charset="-120"/>
                <a:ea typeface="華康儷宋 Std W5" panose="02020500000000000000" pitchFamily="18" charset="-120"/>
              </a:rPr>
              <a:t>研究前遊戲背景與文化探索</a:t>
            </a:r>
          </a:p>
          <a:p>
            <a:pPr>
              <a:lnSpc>
                <a:spcPct val="150000"/>
              </a:lnSpc>
              <a:buFont typeface="Arial" panose="020B0604020202020204" pitchFamily="34" charset="0"/>
              <a:buChar char="•"/>
            </a:pPr>
            <a:r>
              <a:rPr lang="zh-TW" altLang="en-US" sz="3600" dirty="0">
                <a:solidFill>
                  <a:prstClr val="black"/>
                </a:solidFill>
                <a:latin typeface="華康儷宋 Std W5" panose="02020500000000000000" pitchFamily="18" charset="-120"/>
                <a:ea typeface="華康儷宋 Std W5" panose="02020500000000000000" pitchFamily="18" charset="-120"/>
              </a:rPr>
              <a:t>時間</a:t>
            </a:r>
            <a:endParaRPr lang="en-US" altLang="zh-TW" dirty="0">
              <a:solidFill>
                <a:prstClr val="black"/>
              </a:solidFill>
              <a:latin typeface="華康儷宋 Std W5" panose="02020500000000000000" pitchFamily="18" charset="-120"/>
              <a:ea typeface="華康儷宋 Std W5" panose="02020500000000000000" pitchFamily="18" charset="-120"/>
            </a:endParaRP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研究開始前，其一位作者花費約</a:t>
            </a:r>
            <a:r>
              <a:rPr lang="en-US" altLang="zh-TW" sz="3200" dirty="0">
                <a:solidFill>
                  <a:prstClr val="black"/>
                </a:solidFill>
                <a:latin typeface="華康儷宋 Std W3" panose="02020300000000000000" pitchFamily="18" charset="-120"/>
                <a:ea typeface="華康儷宋 Std W3" panose="02020300000000000000" pitchFamily="18" charset="-120"/>
              </a:rPr>
              <a:t>6</a:t>
            </a:r>
            <a:r>
              <a:rPr lang="zh-TW" altLang="en-US" sz="3200" dirty="0">
                <a:solidFill>
                  <a:prstClr val="black"/>
                </a:solidFill>
                <a:latin typeface="華康儷宋 Std W3" panose="02020300000000000000" pitchFamily="18" charset="-120"/>
                <a:ea typeface="華康儷宋 Std W3" panose="02020300000000000000" pitchFamily="18" charset="-120"/>
              </a:rPr>
              <a:t>個月，每天約</a:t>
            </a:r>
            <a:r>
              <a:rPr lang="en-US" altLang="zh-TW" sz="3200" dirty="0">
                <a:solidFill>
                  <a:prstClr val="black"/>
                </a:solidFill>
                <a:latin typeface="華康儷宋 Std W3" panose="02020300000000000000" pitchFamily="18" charset="-120"/>
                <a:ea typeface="華康儷宋 Std W3" panose="02020300000000000000" pitchFamily="18" charset="-120"/>
              </a:rPr>
              <a:t>1</a:t>
            </a:r>
            <a:r>
              <a:rPr lang="zh-TW" altLang="en-US" sz="3200" dirty="0">
                <a:solidFill>
                  <a:prstClr val="black"/>
                </a:solidFill>
                <a:latin typeface="華康儷宋 Std W3" panose="02020300000000000000" pitchFamily="18" charset="-120"/>
                <a:ea typeface="華康儷宋 Std W3" panose="02020300000000000000" pitchFamily="18" charset="-120"/>
              </a:rPr>
              <a:t>小時。</a:t>
            </a:r>
          </a:p>
          <a:p>
            <a:pPr>
              <a:lnSpc>
                <a:spcPct val="150000"/>
              </a:lnSpc>
              <a:buFont typeface="Arial" panose="020B0604020202020204" pitchFamily="34" charset="0"/>
              <a:buChar char="•"/>
            </a:pPr>
            <a:r>
              <a:rPr lang="zh-TW" altLang="en-US" sz="3600" dirty="0">
                <a:solidFill>
                  <a:prstClr val="black"/>
                </a:solidFill>
                <a:latin typeface="華康儷宋 Std W5" panose="02020500000000000000" pitchFamily="18" charset="-120"/>
                <a:ea typeface="華康儷宋 Std W5" panose="02020500000000000000" pitchFamily="18" charset="-120"/>
              </a:rPr>
              <a:t>目的</a:t>
            </a:r>
            <a:endParaRPr lang="en-US" altLang="zh-TW" dirty="0">
              <a:solidFill>
                <a:prstClr val="black"/>
              </a:solidFill>
              <a:latin typeface="華康儷宋 Std W5" panose="02020500000000000000" pitchFamily="18" charset="-120"/>
              <a:ea typeface="華康儷宋 Std W5" panose="02020500000000000000" pitchFamily="18" charset="-120"/>
            </a:endParaRP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瞭解</a:t>
            </a:r>
            <a:r>
              <a:rPr lang="en-US" altLang="zh-TW" sz="3200" dirty="0">
                <a:solidFill>
                  <a:prstClr val="black"/>
                </a:solidFill>
                <a:latin typeface="華康儷宋 Std W3" panose="02020300000000000000" pitchFamily="18" charset="-120"/>
                <a:ea typeface="華康儷宋 Std W3" panose="02020300000000000000" pitchFamily="18" charset="-120"/>
              </a:rPr>
              <a:t>《</a:t>
            </a:r>
            <a:r>
              <a:rPr lang="zh-TW" altLang="en-US" sz="3200" dirty="0">
                <a:solidFill>
                  <a:prstClr val="black"/>
                </a:solidFill>
                <a:latin typeface="華康儷宋 Std W3" panose="02020300000000000000" pitchFamily="18" charset="-120"/>
                <a:ea typeface="華康儷宋 Std W3" panose="02020300000000000000" pitchFamily="18" charset="-120"/>
              </a:rPr>
              <a:t>第二人生</a:t>
            </a:r>
            <a:r>
              <a:rPr lang="en-US" altLang="zh-TW" sz="3200" dirty="0">
                <a:solidFill>
                  <a:prstClr val="black"/>
                </a:solidFill>
                <a:latin typeface="華康儷宋 Std W3" panose="02020300000000000000" pitchFamily="18" charset="-120"/>
                <a:ea typeface="華康儷宋 Std W3" panose="02020300000000000000" pitchFamily="18" charset="-120"/>
              </a:rPr>
              <a:t>》</a:t>
            </a:r>
            <a:r>
              <a:rPr lang="zh-TW" altLang="en-US" sz="3200" dirty="0">
                <a:solidFill>
                  <a:prstClr val="black"/>
                </a:solidFill>
                <a:latin typeface="華康儷宋 Std W3" panose="02020300000000000000" pitchFamily="18" charset="-120"/>
                <a:ea typeface="華康儷宋 Std W3" panose="02020300000000000000" pitchFamily="18" charset="-120"/>
              </a:rPr>
              <a:t>遊戲介面和居民文化。</a:t>
            </a:r>
            <a:endParaRPr lang="en-US" altLang="zh-TW" sz="3200" dirty="0">
              <a:solidFill>
                <a:prstClr val="black"/>
              </a:solidFill>
              <a:latin typeface="華康儷宋 Std W3" panose="02020300000000000000" pitchFamily="18" charset="-120"/>
              <a:ea typeface="華康儷宋 Std W3" panose="02020300000000000000" pitchFamily="18" charset="-120"/>
            </a:endParaRP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經</a:t>
            </a:r>
            <a:r>
              <a:rPr lang="en-US" altLang="zh-TW" sz="3200" dirty="0">
                <a:solidFill>
                  <a:prstClr val="black"/>
                </a:solidFill>
                <a:latin typeface="華康儷宋 Std W3" panose="02020300000000000000" pitchFamily="18" charset="-120"/>
                <a:ea typeface="華康儷宋 Std W3" panose="02020300000000000000" pitchFamily="18" charset="-120"/>
              </a:rPr>
              <a:t>Linden Lab</a:t>
            </a:r>
            <a:r>
              <a:rPr lang="zh-TW" altLang="en-US" sz="3200" dirty="0">
                <a:solidFill>
                  <a:prstClr val="black"/>
                </a:solidFill>
                <a:latin typeface="華康儷宋 Std W3" panose="02020300000000000000" pitchFamily="18" charset="-120"/>
                <a:ea typeface="華康儷宋 Std W3" panose="02020300000000000000" pitchFamily="18" charset="-120"/>
              </a:rPr>
              <a:t>授權研究。</a:t>
            </a:r>
          </a:p>
          <a:p>
            <a:endParaRPr lang="zh-TW" altLang="en-US" dirty="0">
              <a:latin typeface="華康儷宋 Std W3" panose="02020300000000000000" pitchFamily="18" charset="-120"/>
              <a:ea typeface="華康儷宋 Std W3" panose="02020300000000000000" pitchFamily="18" charset="-120"/>
            </a:endParaRPr>
          </a:p>
        </p:txBody>
      </p:sp>
    </p:spTree>
    <p:extLst>
      <p:ext uri="{BB962C8B-B14F-4D97-AF65-F5344CB8AC3E}">
        <p14:creationId xmlns:p14="http://schemas.microsoft.com/office/powerpoint/2010/main" val="4050622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22</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每周：</a:t>
            </a:r>
            <a:r>
              <a:rPr lang="en-US" altLang="zh-TW" sz="3200" dirty="0">
                <a:solidFill>
                  <a:prstClr val="black"/>
                </a:solidFill>
                <a:latin typeface="華康儷宋 Std W3" panose="02020300000000000000" pitchFamily="18" charset="-120"/>
                <a:ea typeface="華康儷宋 Std W3" panose="02020300000000000000" pitchFamily="18" charset="-120"/>
              </a:rPr>
              <a:t>5</a:t>
            </a:r>
            <a:r>
              <a:rPr lang="zh-TW" altLang="en-US" sz="3200" dirty="0">
                <a:solidFill>
                  <a:prstClr val="black"/>
                </a:solidFill>
                <a:latin typeface="華康儷宋 Std W3" panose="02020300000000000000" pitchFamily="18" charset="-120"/>
                <a:ea typeface="華康儷宋 Std W3" panose="02020300000000000000" pitchFamily="18" charset="-120"/>
              </a:rPr>
              <a:t>天。</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每天：</a:t>
            </a:r>
            <a:r>
              <a:rPr lang="en-US" altLang="zh-TW" sz="3200" dirty="0">
                <a:solidFill>
                  <a:prstClr val="black"/>
                </a:solidFill>
                <a:latin typeface="華康儷宋 Std W3" panose="02020300000000000000" pitchFamily="18" charset="-120"/>
                <a:ea typeface="華康儷宋 Std W3" panose="02020300000000000000" pitchFamily="18" charset="-120"/>
              </a:rPr>
              <a:t>3</a:t>
            </a:r>
            <a:r>
              <a:rPr lang="zh-TW" altLang="en-US" sz="3200" dirty="0">
                <a:solidFill>
                  <a:prstClr val="black"/>
                </a:solidFill>
                <a:latin typeface="華康儷宋 Std W3" panose="02020300000000000000" pitchFamily="18" charset="-120"/>
                <a:ea typeface="華康儷宋 Std W3" panose="02020300000000000000" pitchFamily="18" charset="-120"/>
              </a:rPr>
              <a:t>小時，分別是早上、下午、晚上各</a:t>
            </a:r>
            <a:r>
              <a:rPr lang="en-US" altLang="zh-TW" sz="3200" dirty="0">
                <a:solidFill>
                  <a:prstClr val="black"/>
                </a:solidFill>
                <a:latin typeface="華康儷宋 Std W3" panose="02020300000000000000" pitchFamily="18" charset="-120"/>
                <a:ea typeface="華康儷宋 Std W3" panose="02020300000000000000" pitchFamily="18" charset="-120"/>
              </a:rPr>
              <a:t>1</a:t>
            </a:r>
            <a:r>
              <a:rPr lang="zh-TW" altLang="en-US" sz="3200" dirty="0">
                <a:solidFill>
                  <a:prstClr val="black"/>
                </a:solidFill>
                <a:latin typeface="華康儷宋 Std W3" panose="02020300000000000000" pitchFamily="18" charset="-120"/>
                <a:ea typeface="華康儷宋 Std W3" panose="02020300000000000000" pitchFamily="18" charset="-120"/>
              </a:rPr>
              <a:t>小時。</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地點：遊戲地圖中</a:t>
            </a:r>
            <a:r>
              <a:rPr lang="en-US" altLang="zh-TW" sz="3200" dirty="0">
                <a:solidFill>
                  <a:prstClr val="black"/>
                </a:solidFill>
                <a:latin typeface="華康儷宋 Std W3" panose="02020300000000000000" pitchFamily="18" charset="-120"/>
                <a:ea typeface="華康儷宋 Std W3" panose="02020300000000000000" pitchFamily="18" charset="-120"/>
              </a:rPr>
              <a:t>《</a:t>
            </a:r>
            <a:r>
              <a:rPr lang="zh-TW" altLang="en-US" sz="3200" dirty="0">
                <a:solidFill>
                  <a:prstClr val="black"/>
                </a:solidFill>
                <a:latin typeface="華康儷宋 Std W3" panose="02020300000000000000" pitchFamily="18" charset="-120"/>
                <a:ea typeface="華康儷宋 Std W3" panose="02020300000000000000" pitchFamily="18" charset="-120"/>
              </a:rPr>
              <a:t>第二人生</a:t>
            </a:r>
            <a:r>
              <a:rPr lang="en-US" altLang="zh-TW" sz="3200" dirty="0">
                <a:solidFill>
                  <a:prstClr val="black"/>
                </a:solidFill>
                <a:latin typeface="華康儷宋 Std W3" panose="02020300000000000000" pitchFamily="18" charset="-120"/>
                <a:ea typeface="華康儷宋 Std W3" panose="02020300000000000000" pitchFamily="18" charset="-120"/>
              </a:rPr>
              <a:t>》</a:t>
            </a:r>
            <a:r>
              <a:rPr lang="zh-TW" altLang="en-US" sz="3200" dirty="0">
                <a:solidFill>
                  <a:prstClr val="black"/>
                </a:solidFill>
                <a:latin typeface="華康儷宋 Std W3" panose="02020300000000000000" pitchFamily="18" charset="-120"/>
                <a:ea typeface="華康儷宋 Std W3" panose="02020300000000000000" pitchFamily="18" charset="-120"/>
              </a:rPr>
              <a:t>使用者人數聚集較多的區域</a:t>
            </a:r>
            <a:r>
              <a:rPr lang="zh-TW" altLang="en-US" sz="3200" dirty="0">
                <a:solidFill>
                  <a:prstClr val="black"/>
                </a:solidFill>
                <a:ea typeface="華康儷宋 Std W3" panose="02020300000000000000" pitchFamily="18" charset="-120"/>
              </a:rPr>
              <a:t>。</a:t>
            </a:r>
            <a:endParaRPr lang="en-US" altLang="zh-TW" sz="3200" dirty="0">
              <a:solidFill>
                <a:prstClr val="black"/>
              </a:solidFill>
              <a:ea typeface="華康儷宋 Std W3" panose="02020300000000000000" pitchFamily="18" charset="-120"/>
            </a:endParaRPr>
          </a:p>
          <a:p>
            <a:pPr>
              <a:lnSpc>
                <a:spcPct val="150000"/>
              </a:lnSpc>
            </a:pPr>
            <a:r>
              <a:rPr lang="zh-TW" altLang="en-US" sz="3600" dirty="0">
                <a:solidFill>
                  <a:prstClr val="black"/>
                </a:solidFill>
                <a:latin typeface="華康儷宋 Std W5" panose="02020500000000000000" pitchFamily="18" charset="-120"/>
                <a:ea typeface="華康儷宋 Std W5" panose="02020500000000000000" pitchFamily="18" charset="-120"/>
              </a:rPr>
              <a:t>執行內容</a:t>
            </a:r>
            <a:endParaRPr lang="en-US" altLang="zh-TW" sz="3600" dirty="0">
              <a:solidFill>
                <a:prstClr val="black"/>
              </a:solidFill>
              <a:latin typeface="華康儷宋 Std W5" panose="02020500000000000000" pitchFamily="18" charset="-120"/>
              <a:ea typeface="華康儷宋 Std W5" panose="02020500000000000000" pitchFamily="18" charset="-120"/>
            </a:endParaRPr>
          </a:p>
          <a:p>
            <a:pPr lvl="1">
              <a:lnSpc>
                <a:spcPct val="150000"/>
              </a:lnSpc>
            </a:pPr>
            <a:r>
              <a:rPr lang="zh-TW" altLang="en-US" sz="3200" dirty="0">
                <a:latin typeface="華康儷宋 Std W3" panose="02020300000000000000" pitchFamily="18" charset="-120"/>
                <a:ea typeface="華康儷宋 Std W3" panose="02020300000000000000" pitchFamily="18" charset="-120"/>
              </a:rPr>
              <a:t>由兩位研究者操控各自的虛擬化身，同時到第二人生中人多聚集的地方，坐下來觀察發生的事情，主要觀察是否有六大事件的發生。</a:t>
            </a:r>
            <a:endParaRPr lang="en-US" altLang="zh-TW" sz="3200" dirty="0">
              <a:latin typeface="華康儷宋 Std W3" panose="02020300000000000000" pitchFamily="18" charset="-120"/>
              <a:ea typeface="華康儷宋 Std W3" panose="02020300000000000000" pitchFamily="18" charset="-120"/>
            </a:endParaRPr>
          </a:p>
          <a:p>
            <a:pPr lvl="1">
              <a:lnSpc>
                <a:spcPct val="150000"/>
              </a:lnSpc>
            </a:pPr>
            <a:r>
              <a:rPr lang="zh-TW" altLang="en-US" sz="3200" dirty="0">
                <a:latin typeface="華康儷宋 Std W3" panose="02020300000000000000" pitchFamily="18" charset="-120"/>
                <a:ea typeface="華康儷宋 Std W3" panose="02020300000000000000" pitchFamily="18" charset="-120"/>
              </a:rPr>
              <a:t>將事件的具體情況、發生位置和類型記錄在</a:t>
            </a:r>
            <a:r>
              <a:rPr lang="en-US" altLang="zh-TW" sz="3200" dirty="0">
                <a:latin typeface="華康儷宋 Std W3" panose="02020300000000000000" pitchFamily="18" charset="-120"/>
                <a:ea typeface="華康儷宋 Std W3" panose="02020300000000000000" pitchFamily="18" charset="-120"/>
              </a:rPr>
              <a:t>Observation section</a:t>
            </a:r>
            <a:r>
              <a:rPr lang="zh-TW" altLang="en-US" sz="3200" dirty="0">
                <a:latin typeface="華康儷宋 Std W3" panose="02020300000000000000" pitchFamily="18" charset="-120"/>
                <a:ea typeface="華康儷宋 Std W3" panose="02020300000000000000" pitchFamily="18" charset="-120"/>
              </a:rPr>
              <a:t>。</a:t>
            </a: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a:latin typeface="華康儷宋 Std W5" panose="02020500000000000000" pitchFamily="18" charset="-120"/>
                <a:ea typeface="華康儷宋 Std W5" panose="02020500000000000000" pitchFamily="18" charset="-120"/>
              </a:rPr>
              <a:t>觀察法（</a:t>
            </a:r>
            <a:r>
              <a:rPr lang="en-US" altLang="zh-TW" sz="6000">
                <a:latin typeface="華康儷宋 Std W5" panose="02020500000000000000" pitchFamily="18" charset="-120"/>
                <a:ea typeface="華康儷宋 Std W5" panose="02020500000000000000" pitchFamily="18" charset="-120"/>
              </a:rPr>
              <a:t>Observation</a:t>
            </a:r>
            <a:r>
              <a:rPr lang="zh-TW" altLang="en-US" sz="6000">
                <a:latin typeface="華康儷宋 Std W5" panose="02020500000000000000" pitchFamily="18" charset="-120"/>
                <a:ea typeface="華康儷宋 Std W5" panose="02020500000000000000" pitchFamily="18" charset="-120"/>
              </a:rPr>
              <a:t>）</a:t>
            </a:r>
          </a:p>
        </p:txBody>
      </p:sp>
    </p:spTree>
    <p:extLst>
      <p:ext uri="{BB962C8B-B14F-4D97-AF65-F5344CB8AC3E}">
        <p14:creationId xmlns:p14="http://schemas.microsoft.com/office/powerpoint/2010/main" val="2177400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2" name="內容版面配置區 3">
            <a:extLst>
              <a:ext uri="{FF2B5EF4-FFF2-40B4-BE49-F238E27FC236}">
                <a16:creationId xmlns:a16="http://schemas.microsoft.com/office/drawing/2014/main" id="{BFE48577-AAE2-8278-E958-EA80E42DF645}"/>
              </a:ext>
            </a:extLst>
          </p:cNvPr>
          <p:cNvSpPr txBox="1">
            <a:spLocks/>
          </p:cNvSpPr>
          <p:nvPr/>
        </p:nvSpPr>
        <p:spPr>
          <a:xfrm>
            <a:off x="457200" y="2078149"/>
            <a:ext cx="9354552"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sz="3600" dirty="0">
                <a:solidFill>
                  <a:prstClr val="black"/>
                </a:solidFill>
                <a:latin typeface="華康儷宋 Std W5" panose="02020500000000000000" pitchFamily="18" charset="-120"/>
                <a:ea typeface="華康儷宋 Std W5" panose="02020500000000000000" pitchFamily="18" charset="-120"/>
              </a:rPr>
              <a:t>研究室成員</a:t>
            </a:r>
            <a:endParaRPr lang="en-US" altLang="zh-TW" sz="3600" dirty="0">
              <a:solidFill>
                <a:prstClr val="black"/>
              </a:solidFill>
              <a:latin typeface="華康儷宋 Std W5" panose="02020500000000000000" pitchFamily="18" charset="-120"/>
              <a:ea typeface="華康儷宋 Std W5" panose="02020500000000000000" pitchFamily="18" charset="-120"/>
            </a:endParaRP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主持人：主持焦點小組討論。</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協調者：控制虛擬化身</a:t>
            </a:r>
            <a:r>
              <a:rPr lang="en-US" altLang="zh-TW" sz="3200" dirty="0">
                <a:solidFill>
                  <a:prstClr val="black"/>
                </a:solidFill>
                <a:latin typeface="華康儷宋 Std W3" panose="02020300000000000000" pitchFamily="18" charset="-120"/>
                <a:ea typeface="華康儷宋 Std W3" panose="02020300000000000000" pitchFamily="18" charset="-120"/>
              </a:rPr>
              <a:t>1 (Avatar1)</a:t>
            </a:r>
            <a:r>
              <a:rPr lang="zh-TW" altLang="en-US" sz="3200" dirty="0">
                <a:solidFill>
                  <a:prstClr val="black"/>
                </a:solidFill>
                <a:latin typeface="華康儷宋 Std W3" panose="02020300000000000000" pitchFamily="18" charset="-120"/>
                <a:ea typeface="華康儷宋 Std W3" panose="02020300000000000000" pitchFamily="18" charset="-120"/>
              </a:rPr>
              <a:t>，將主持人的談話內容鍵入。</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錄製者：控制虛擬化身</a:t>
            </a:r>
            <a:r>
              <a:rPr lang="en-US" altLang="zh-TW" sz="3200" dirty="0">
                <a:solidFill>
                  <a:prstClr val="black"/>
                </a:solidFill>
                <a:latin typeface="華康儷宋 Std W3" panose="02020300000000000000" pitchFamily="18" charset="-120"/>
                <a:ea typeface="華康儷宋 Std W3" panose="02020300000000000000" pitchFamily="18" charset="-120"/>
              </a:rPr>
              <a:t>2 (Avatar2)</a:t>
            </a:r>
            <a:r>
              <a:rPr lang="zh-TW" altLang="en-US" sz="3200" dirty="0">
                <a:solidFill>
                  <a:prstClr val="black"/>
                </a:solidFill>
                <a:latin typeface="華康儷宋 Std W3" panose="02020300000000000000" pitchFamily="18" charset="-120"/>
                <a:ea typeface="華康儷宋 Std W3" panose="02020300000000000000" pitchFamily="18" charset="-120"/>
              </a:rPr>
              <a:t>，站房間後面錄製會議的過程，化身</a:t>
            </a:r>
            <a:r>
              <a:rPr lang="en-US" altLang="zh-TW" sz="3200" dirty="0">
                <a:solidFill>
                  <a:prstClr val="black"/>
                </a:solidFill>
                <a:latin typeface="華康儷宋 Std W3" panose="02020300000000000000" pitchFamily="18" charset="-120"/>
                <a:ea typeface="華康儷宋 Std W3" panose="02020300000000000000" pitchFamily="18" charset="-120"/>
              </a:rPr>
              <a:t>2</a:t>
            </a:r>
            <a:r>
              <a:rPr lang="zh-TW" altLang="en-US" sz="3200" dirty="0">
                <a:solidFill>
                  <a:prstClr val="black"/>
                </a:solidFill>
                <a:latin typeface="華康儷宋 Std W3" panose="02020300000000000000" pitchFamily="18" charset="-120"/>
                <a:ea typeface="華康儷宋 Std W3" panose="02020300000000000000" pitchFamily="18" charset="-120"/>
              </a:rPr>
              <a:t>的身分公開，錄製的內容會使用投影機投影在牆上，讓主持人清楚看到會議情況，方便主持會議。</a:t>
            </a:r>
            <a:endParaRPr lang="en-US" altLang="zh-TW" sz="3200" dirty="0">
              <a:solidFill>
                <a:prstClr val="black"/>
              </a:solidFill>
              <a:latin typeface="華康儷宋 Std W3" panose="02020300000000000000" pitchFamily="18" charset="-120"/>
              <a:ea typeface="華康儷宋 Std W3" panose="02020300000000000000" pitchFamily="18" charset="-120"/>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23</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a:latin typeface="華康儷宋 Std W5" panose="02020500000000000000" pitchFamily="18" charset="-120"/>
                <a:ea typeface="華康儷宋 Std W5" panose="02020500000000000000" pitchFamily="18" charset="-120"/>
              </a:rPr>
              <a:t>焦點小組（</a:t>
            </a:r>
            <a:r>
              <a:rPr lang="en-US" altLang="zh-TW" sz="6000">
                <a:latin typeface="華康儷宋 Std W5" panose="02020500000000000000" pitchFamily="18" charset="-120"/>
                <a:ea typeface="華康儷宋 Std W5" panose="02020500000000000000" pitchFamily="18" charset="-120"/>
              </a:rPr>
              <a:t>Focus group</a:t>
            </a:r>
            <a:r>
              <a:rPr lang="zh-TW" altLang="en-US" sz="6000">
                <a:latin typeface="華康儷宋 Std W5" panose="02020500000000000000" pitchFamily="18" charset="-120"/>
                <a:ea typeface="華康儷宋 Std W5" panose="02020500000000000000" pitchFamily="18" charset="-120"/>
              </a:rPr>
              <a:t>）</a:t>
            </a:r>
            <a:endPar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sp>
        <p:nvSpPr>
          <p:cNvPr id="10" name="內容版面配置區 3">
            <a:extLst>
              <a:ext uri="{FF2B5EF4-FFF2-40B4-BE49-F238E27FC236}">
                <a16:creationId xmlns:a16="http://schemas.microsoft.com/office/drawing/2014/main" id="{89E1F30B-5E76-8548-9DCE-8A624944EEE6}"/>
              </a:ext>
            </a:extLst>
          </p:cNvPr>
          <p:cNvSpPr txBox="1">
            <a:spLocks/>
          </p:cNvSpPr>
          <p:nvPr/>
        </p:nvSpPr>
        <p:spPr>
          <a:xfrm>
            <a:off x="10443410" y="2078149"/>
            <a:ext cx="7212691"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TW" sz="3600">
                <a:solidFill>
                  <a:prstClr val="black"/>
                </a:solidFill>
                <a:latin typeface="華康儷宋 Std W5" panose="02020500000000000000" pitchFamily="18" charset="-120"/>
                <a:ea typeface="華康儷宋 Std W5" panose="02020500000000000000" pitchFamily="18" charset="-120"/>
              </a:rPr>
              <a:t>《</a:t>
            </a:r>
            <a:r>
              <a:rPr lang="zh-TW" altLang="en-US" sz="3600">
                <a:solidFill>
                  <a:prstClr val="black"/>
                </a:solidFill>
                <a:latin typeface="華康儷宋 Std W5" panose="02020500000000000000" pitchFamily="18" charset="-120"/>
                <a:ea typeface="華康儷宋 Std W5" panose="02020500000000000000" pitchFamily="18" charset="-120"/>
              </a:rPr>
              <a:t>第二人生</a:t>
            </a:r>
            <a:r>
              <a:rPr lang="en-US" altLang="zh-TW" sz="3600">
                <a:solidFill>
                  <a:prstClr val="black"/>
                </a:solidFill>
                <a:latin typeface="華康儷宋 Std W5" panose="02020500000000000000" pitchFamily="18" charset="-120"/>
                <a:ea typeface="華康儷宋 Std W5" panose="02020500000000000000" pitchFamily="18" charset="-120"/>
              </a:rPr>
              <a:t>》</a:t>
            </a:r>
            <a:r>
              <a:rPr lang="zh-TW" altLang="en-US" sz="3600">
                <a:solidFill>
                  <a:prstClr val="black"/>
                </a:solidFill>
                <a:latin typeface="華康儷宋 Std W5" panose="02020500000000000000" pitchFamily="18" charset="-120"/>
                <a:ea typeface="華康儷宋 Std W5" panose="02020500000000000000" pitchFamily="18" charset="-120"/>
              </a:rPr>
              <a:t>參與者 </a:t>
            </a:r>
          </a:p>
          <a:p>
            <a:pPr lvl="1">
              <a:lnSpc>
                <a:spcPct val="150000"/>
              </a:lnSpc>
            </a:pPr>
            <a:r>
              <a:rPr lang="zh-TW" altLang="en-US" sz="3200">
                <a:solidFill>
                  <a:prstClr val="black"/>
                </a:solidFill>
                <a:latin typeface="華康儷宋 Std W3" panose="02020300000000000000" pitchFamily="18" charset="-120"/>
                <a:ea typeface="華康儷宋 Std W3" panose="02020300000000000000" pitchFamily="18" charset="-120"/>
              </a:rPr>
              <a:t>隨機、自願參與者，約</a:t>
            </a:r>
            <a:r>
              <a:rPr lang="en-US" altLang="zh-TW" sz="3200">
                <a:solidFill>
                  <a:prstClr val="black"/>
                </a:solidFill>
                <a:latin typeface="華康儷宋 Std W3" panose="02020300000000000000" pitchFamily="18" charset="-120"/>
                <a:ea typeface="華康儷宋 Std W3" panose="02020300000000000000" pitchFamily="18" charset="-120"/>
              </a:rPr>
              <a:t>30</a:t>
            </a:r>
            <a:r>
              <a:rPr lang="zh-TW" altLang="en-US" sz="3200">
                <a:solidFill>
                  <a:prstClr val="black"/>
                </a:solidFill>
                <a:latin typeface="華康儷宋 Std W3" panose="02020300000000000000" pitchFamily="18" charset="-120"/>
                <a:ea typeface="華康儷宋 Std W3" panose="02020300000000000000" pitchFamily="18" charset="-120"/>
              </a:rPr>
              <a:t>名</a:t>
            </a:r>
          </a:p>
          <a:p>
            <a:pPr lvl="1">
              <a:lnSpc>
                <a:spcPct val="150000"/>
              </a:lnSpc>
            </a:pPr>
            <a:r>
              <a:rPr lang="zh-TW" altLang="en-US" sz="3200">
                <a:solidFill>
                  <a:prstClr val="black"/>
                </a:solidFill>
                <a:latin typeface="華康儷宋 Std W3" panose="02020300000000000000" pitchFamily="18" charset="-120"/>
                <a:ea typeface="華康儷宋 Std W3" panose="02020300000000000000" pitchFamily="18" charset="-120"/>
              </a:rPr>
              <a:t>年齡</a:t>
            </a:r>
            <a:r>
              <a:rPr lang="en-US" altLang="zh-TW" sz="3200">
                <a:solidFill>
                  <a:prstClr val="black"/>
                </a:solidFill>
                <a:latin typeface="華康儷宋 Std W3" panose="02020300000000000000" pitchFamily="18" charset="-120"/>
                <a:ea typeface="華康儷宋 Std W3" panose="02020300000000000000" pitchFamily="18" charset="-120"/>
              </a:rPr>
              <a:t>18</a:t>
            </a:r>
            <a:r>
              <a:rPr lang="zh-TW" altLang="en-US" sz="3200">
                <a:solidFill>
                  <a:prstClr val="black"/>
                </a:solidFill>
                <a:latin typeface="華康儷宋 Std W3" panose="02020300000000000000" pitchFamily="18" charset="-120"/>
                <a:ea typeface="華康儷宋 Std W3" panose="02020300000000000000" pitchFamily="18" charset="-120"/>
              </a:rPr>
              <a:t>歲以上</a:t>
            </a:r>
            <a:endParaRPr lang="en-US" altLang="zh-TW" sz="3200">
              <a:solidFill>
                <a:prstClr val="black"/>
              </a:solidFill>
              <a:latin typeface="華康儷宋 Std W3" panose="02020300000000000000" pitchFamily="18" charset="-120"/>
              <a:ea typeface="華康儷宋 Std W3" panose="02020300000000000000" pitchFamily="18" charset="-120"/>
            </a:endParaRPr>
          </a:p>
          <a:p>
            <a:pPr>
              <a:lnSpc>
                <a:spcPct val="150000"/>
              </a:lnSpc>
            </a:pPr>
            <a:r>
              <a:rPr lang="zh-TW" altLang="en-US" sz="3600">
                <a:solidFill>
                  <a:prstClr val="black"/>
                </a:solidFill>
                <a:latin typeface="華康儷宋 Std W5" panose="02020500000000000000" pitchFamily="18" charset="-120"/>
                <a:ea typeface="華康儷宋 Std W5" panose="02020500000000000000" pitchFamily="18" charset="-120"/>
              </a:rPr>
              <a:t>權利</a:t>
            </a:r>
            <a:endParaRPr lang="en-US" altLang="zh-TW">
              <a:solidFill>
                <a:prstClr val="black"/>
              </a:solidFill>
              <a:latin typeface="華康儷宋 Std W5" panose="02020500000000000000" pitchFamily="18" charset="-120"/>
              <a:ea typeface="華康儷宋 Std W5" panose="02020500000000000000" pitchFamily="18" charset="-120"/>
            </a:endParaRPr>
          </a:p>
          <a:p>
            <a:pPr lvl="1">
              <a:lnSpc>
                <a:spcPct val="150000"/>
              </a:lnSpc>
            </a:pPr>
            <a:r>
              <a:rPr lang="zh-TW" altLang="en-US" sz="3200">
                <a:solidFill>
                  <a:prstClr val="black"/>
                </a:solidFill>
                <a:latin typeface="華康儷宋 Std W3" panose="02020300000000000000" pitchFamily="18" charset="-120"/>
                <a:ea typeface="華康儷宋 Std W3" panose="02020300000000000000" pitchFamily="18" charset="-120"/>
              </a:rPr>
              <a:t>匿名性</a:t>
            </a:r>
            <a:endParaRPr lang="en-US" altLang="zh-TW" sz="3200">
              <a:solidFill>
                <a:prstClr val="black"/>
              </a:solidFill>
              <a:latin typeface="華康儷宋 Std W3" panose="02020300000000000000" pitchFamily="18" charset="-120"/>
              <a:ea typeface="華康儷宋 Std W3" panose="02020300000000000000" pitchFamily="18" charset="-120"/>
            </a:endParaRPr>
          </a:p>
          <a:p>
            <a:pPr lvl="1">
              <a:lnSpc>
                <a:spcPct val="150000"/>
              </a:lnSpc>
            </a:pPr>
            <a:r>
              <a:rPr lang="zh-TW" altLang="en-US" sz="3200">
                <a:solidFill>
                  <a:prstClr val="black"/>
                </a:solidFill>
                <a:latin typeface="華康儷宋 Std W3" panose="02020300000000000000" pitchFamily="18" charset="-120"/>
                <a:ea typeface="華康儷宋 Std W3" panose="02020300000000000000" pitchFamily="18" charset="-120"/>
              </a:rPr>
              <a:t>自由離開研究項目 </a:t>
            </a:r>
            <a:endParaRPr lang="en-US" altLang="zh-TW" sz="3200">
              <a:solidFill>
                <a:prstClr val="black"/>
              </a:solidFill>
              <a:latin typeface="華康儷宋 Std W3" panose="02020300000000000000" pitchFamily="18" charset="-120"/>
              <a:ea typeface="華康儷宋 Std W3" panose="02020300000000000000" pitchFamily="18" charset="-120"/>
            </a:endParaRPr>
          </a:p>
          <a:p>
            <a:pPr lvl="1">
              <a:lnSpc>
                <a:spcPct val="150000"/>
              </a:lnSpc>
            </a:pPr>
            <a:r>
              <a:rPr lang="zh-TW" altLang="en-US" sz="3200">
                <a:solidFill>
                  <a:prstClr val="black"/>
                </a:solidFill>
                <a:latin typeface="華康儷宋 Std W3" panose="02020300000000000000" pitchFamily="18" charset="-120"/>
                <a:ea typeface="華康儷宋 Std W3" panose="02020300000000000000" pitchFamily="18" charset="-120"/>
              </a:rPr>
              <a:t>若中途離開研究計畫的參與者資訊會全數被刪除。</a:t>
            </a:r>
          </a:p>
        </p:txBody>
      </p:sp>
    </p:spTree>
    <p:extLst>
      <p:ext uri="{BB962C8B-B14F-4D97-AF65-F5344CB8AC3E}">
        <p14:creationId xmlns:p14="http://schemas.microsoft.com/office/powerpoint/2010/main" val="754992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chemeClr val="accent6">
                      <a:lumMod val="50000"/>
                    </a:schemeClr>
                  </a:solidFill>
                  <a:latin typeface="Montserrat Classic Bold"/>
                </a:rPr>
                <a:t>24</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sz="3600" dirty="0">
                <a:solidFill>
                  <a:prstClr val="black"/>
                </a:solidFill>
                <a:latin typeface="華康儷宋 Std W5" panose="02020500000000000000" pitchFamily="18" charset="-120"/>
                <a:ea typeface="華康儷宋 Std W5" panose="02020500000000000000" pitchFamily="18" charset="-120"/>
              </a:rPr>
              <a:t>執行內容</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建立虛擬總部（</a:t>
            </a:r>
            <a:r>
              <a:rPr lang="en-US" altLang="zh-TW" sz="3200" dirty="0">
                <a:solidFill>
                  <a:prstClr val="black"/>
                </a:solidFill>
                <a:latin typeface="華康儷宋 Std W3" panose="02020300000000000000" pitchFamily="18" charset="-120"/>
                <a:ea typeface="華康儷宋 Std W3" panose="02020300000000000000" pitchFamily="18" charset="-120"/>
              </a:rPr>
              <a:t>the in-world office</a:t>
            </a:r>
            <a:r>
              <a:rPr lang="zh-TW" altLang="en-US" sz="3200" dirty="0">
                <a:solidFill>
                  <a:prstClr val="black"/>
                </a:solidFill>
                <a:latin typeface="華康儷宋 Std W3" panose="02020300000000000000" pitchFamily="18" charset="-120"/>
                <a:ea typeface="華康儷宋 Std W3" panose="02020300000000000000" pitchFamily="18" charset="-120"/>
              </a:rPr>
              <a:t>）用於舉辦線上使用者焦點小組地點。</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其中一位作者創建了能自動將對話內容透過電子郵件轉換分析的工具。</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試驗研究（</a:t>
            </a:r>
            <a:r>
              <a:rPr lang="en-US" altLang="zh-TW" sz="3200" dirty="0">
                <a:solidFill>
                  <a:prstClr val="black"/>
                </a:solidFill>
                <a:latin typeface="華康儷宋 Std W3" panose="02020300000000000000" pitchFamily="18" charset="-120"/>
                <a:ea typeface="華康儷宋 Std W3" panose="02020300000000000000" pitchFamily="18" charset="-120"/>
              </a:rPr>
              <a:t>Pilot study</a:t>
            </a:r>
            <a:r>
              <a:rPr lang="zh-TW" altLang="en-US" sz="3200" dirty="0">
                <a:solidFill>
                  <a:prstClr val="black"/>
                </a:solidFill>
                <a:latin typeface="華康儷宋 Std W3" panose="02020300000000000000" pitchFamily="18" charset="-120"/>
                <a:ea typeface="華康儷宋 Std W3" panose="02020300000000000000" pitchFamily="18" charset="-120"/>
              </a:rPr>
              <a:t>），主題「第二人生中的教育機會」。</a:t>
            </a:r>
          </a:p>
          <a:p>
            <a:pPr lvl="1">
              <a:lnSpc>
                <a:spcPct val="150000"/>
              </a:lnSpc>
            </a:pPr>
            <a:r>
              <a:rPr lang="zh-TW" altLang="en-US" sz="3200" dirty="0">
                <a:solidFill>
                  <a:prstClr val="black"/>
                </a:solidFill>
                <a:latin typeface="華康儷宋 Std W3" panose="02020300000000000000" pitchFamily="18" charset="-120"/>
                <a:ea typeface="華康儷宋 Std W3" panose="02020300000000000000" pitchFamily="18" charset="-120"/>
              </a:rPr>
              <a:t>執行會議做主題討論，主題分別如下 </a:t>
            </a:r>
          </a:p>
          <a:p>
            <a:pPr lvl="2">
              <a:lnSpc>
                <a:spcPct val="150000"/>
              </a:lnSpc>
            </a:pPr>
            <a:r>
              <a:rPr lang="zh-TW" altLang="en-US" dirty="0">
                <a:solidFill>
                  <a:prstClr val="black"/>
                </a:solidFill>
                <a:latin typeface="華康儷宋 Std W3" panose="02020300000000000000" pitchFamily="18" charset="-120"/>
                <a:ea typeface="華康儷宋 Std W3" panose="02020300000000000000" pitchFamily="18" charset="-120"/>
              </a:rPr>
              <a:t>惡意破壞的本質</a:t>
            </a:r>
          </a:p>
          <a:p>
            <a:pPr lvl="2">
              <a:lnSpc>
                <a:spcPct val="150000"/>
              </a:lnSpc>
            </a:pPr>
            <a:r>
              <a:rPr lang="zh-TW" altLang="en-US" dirty="0">
                <a:solidFill>
                  <a:prstClr val="black"/>
                </a:solidFill>
                <a:latin typeface="華康儷宋 Std W3" panose="02020300000000000000" pitchFamily="18" charset="-120"/>
                <a:ea typeface="華康儷宋 Std W3" panose="02020300000000000000" pitchFamily="18" charset="-120"/>
              </a:rPr>
              <a:t>惡意破壞者的動機</a:t>
            </a:r>
          </a:p>
          <a:p>
            <a:pPr lvl="2">
              <a:lnSpc>
                <a:spcPct val="150000"/>
              </a:lnSpc>
            </a:pPr>
            <a:r>
              <a:rPr lang="zh-TW" altLang="en-US" dirty="0">
                <a:solidFill>
                  <a:prstClr val="black"/>
                </a:solidFill>
                <a:latin typeface="華康儷宋 Std W3" panose="02020300000000000000" pitchFamily="18" charset="-120"/>
                <a:ea typeface="華康儷宋 Std W3" panose="02020300000000000000" pitchFamily="18" charset="-120"/>
              </a:rPr>
              <a:t>共同控制責任</a:t>
            </a:r>
          </a:p>
          <a:p>
            <a:pPr lvl="2">
              <a:lnSpc>
                <a:spcPct val="150000"/>
              </a:lnSpc>
            </a:pPr>
            <a:r>
              <a:rPr lang="zh-TW" altLang="en-US" dirty="0">
                <a:solidFill>
                  <a:prstClr val="black"/>
                </a:solidFill>
                <a:latin typeface="華康儷宋 Std W3" panose="02020300000000000000" pitchFamily="18" charset="-120"/>
                <a:ea typeface="華康儷宋 Std W3" panose="02020300000000000000" pitchFamily="18" charset="-120"/>
              </a:rPr>
              <a:t>現實世界與</a:t>
            </a:r>
            <a:r>
              <a:rPr lang="en-US" altLang="zh-TW" dirty="0">
                <a:solidFill>
                  <a:prstClr val="black"/>
                </a:solidFill>
                <a:latin typeface="華康儷宋 Std W3" panose="02020300000000000000" pitchFamily="18" charset="-120"/>
                <a:ea typeface="華康儷宋 Std W3" panose="02020300000000000000" pitchFamily="18" charset="-120"/>
              </a:rPr>
              <a:t>《</a:t>
            </a:r>
            <a:r>
              <a:rPr lang="zh-TW" altLang="en-US" dirty="0">
                <a:solidFill>
                  <a:prstClr val="black"/>
                </a:solidFill>
                <a:latin typeface="華康儷宋 Std W3" panose="02020300000000000000" pitchFamily="18" charset="-120"/>
                <a:ea typeface="華康儷宋 Std W3" panose="02020300000000000000" pitchFamily="18" charset="-120"/>
              </a:rPr>
              <a:t>第二人生</a:t>
            </a:r>
            <a:r>
              <a:rPr lang="en-US" altLang="zh-TW" dirty="0">
                <a:solidFill>
                  <a:prstClr val="black"/>
                </a:solidFill>
                <a:latin typeface="華康儷宋 Std W3" panose="02020300000000000000" pitchFamily="18" charset="-120"/>
                <a:ea typeface="華康儷宋 Std W3" panose="02020300000000000000" pitchFamily="18" charset="-120"/>
              </a:rPr>
              <a:t>》</a:t>
            </a:r>
            <a:r>
              <a:rPr lang="zh-TW" altLang="en-US" dirty="0">
                <a:solidFill>
                  <a:prstClr val="black"/>
                </a:solidFill>
                <a:latin typeface="華康儷宋 Std W3" panose="02020300000000000000" pitchFamily="18" charset="-120"/>
                <a:ea typeface="華康儷宋 Std W3" panose="02020300000000000000" pitchFamily="18" charset="-120"/>
              </a:rPr>
              <a:t>之間的關聯</a:t>
            </a:r>
            <a:endParaRPr kumimoji="0" lang="en-US" altLang="zh-TW" sz="2800"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a:latin typeface="華康儷宋 Std W5" panose="02020500000000000000" pitchFamily="18" charset="-120"/>
                <a:ea typeface="華康儷宋 Std W5" panose="02020500000000000000" pitchFamily="18" charset="-120"/>
              </a:rPr>
              <a:t>焦點小組（</a:t>
            </a:r>
            <a:r>
              <a:rPr lang="en-US" altLang="zh-TW" sz="6000">
                <a:latin typeface="華康儷宋 Std W5" panose="02020500000000000000" pitchFamily="18" charset="-120"/>
                <a:ea typeface="華康儷宋 Std W5" panose="02020500000000000000" pitchFamily="18" charset="-120"/>
              </a:rPr>
              <a:t>Focus group</a:t>
            </a:r>
            <a:r>
              <a:rPr lang="zh-TW" altLang="en-US" sz="6000">
                <a:latin typeface="華康儷宋 Std W5" panose="02020500000000000000" pitchFamily="18" charset="-120"/>
                <a:ea typeface="華康儷宋 Std W5" panose="02020500000000000000" pitchFamily="18" charset="-120"/>
              </a:rPr>
              <a:t>）</a:t>
            </a:r>
            <a:endPar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spTree>
    <p:extLst>
      <p:ext uri="{BB962C8B-B14F-4D97-AF65-F5344CB8AC3E}">
        <p14:creationId xmlns:p14="http://schemas.microsoft.com/office/powerpoint/2010/main" val="4287807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25</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zh-TW" altLang="en-US" sz="3600" dirty="0">
                <a:solidFill>
                  <a:prstClr val="black"/>
                </a:solidFill>
                <a:latin typeface="華康儷宋 Std W5" panose="02020500000000000000" pitchFamily="18" charset="-120"/>
                <a:ea typeface="華康儷宋 Std W5" panose="02020500000000000000" pitchFamily="18" charset="-120"/>
              </a:rPr>
              <a:t>虛擬總部（</a:t>
            </a:r>
            <a:r>
              <a:rPr lang="en-US" altLang="zh-TW" sz="3600" dirty="0">
                <a:solidFill>
                  <a:prstClr val="black"/>
                </a:solidFill>
                <a:latin typeface="華康儷宋 Std W5" panose="02020500000000000000" pitchFamily="18" charset="-120"/>
                <a:ea typeface="華康儷宋 Std W5" panose="02020500000000000000" pitchFamily="18" charset="-120"/>
              </a:rPr>
              <a:t>the in-world office</a:t>
            </a:r>
            <a:r>
              <a:rPr lang="zh-TW" altLang="en-US" sz="3600" dirty="0">
                <a:solidFill>
                  <a:prstClr val="black"/>
                </a:solidFill>
                <a:latin typeface="華康儷宋 Std W5" panose="02020500000000000000" pitchFamily="18" charset="-120"/>
                <a:ea typeface="華康儷宋 Std W5" panose="02020500000000000000" pitchFamily="18" charset="-120"/>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a:latin typeface="華康儷宋 Std W5" panose="02020500000000000000" pitchFamily="18" charset="-120"/>
                <a:ea typeface="華康儷宋 Std W5" panose="02020500000000000000" pitchFamily="18" charset="-120"/>
              </a:rPr>
              <a:t>焦點小組（</a:t>
            </a:r>
            <a:r>
              <a:rPr lang="en-US" altLang="zh-TW" sz="6000">
                <a:latin typeface="華康儷宋 Std W5" panose="02020500000000000000" pitchFamily="18" charset="-120"/>
                <a:ea typeface="華康儷宋 Std W5" panose="02020500000000000000" pitchFamily="18" charset="-120"/>
              </a:rPr>
              <a:t>Focus group</a:t>
            </a:r>
            <a:r>
              <a:rPr lang="zh-TW" altLang="en-US" sz="6000">
                <a:latin typeface="華康儷宋 Std W5" panose="02020500000000000000" pitchFamily="18" charset="-120"/>
                <a:ea typeface="華康儷宋 Std W5" panose="02020500000000000000" pitchFamily="18" charset="-120"/>
              </a:rPr>
              <a:t>）</a:t>
            </a:r>
            <a:endPar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grpSp>
        <p:nvGrpSpPr>
          <p:cNvPr id="10" name="群組 9">
            <a:extLst>
              <a:ext uri="{FF2B5EF4-FFF2-40B4-BE49-F238E27FC236}">
                <a16:creationId xmlns:a16="http://schemas.microsoft.com/office/drawing/2014/main" id="{2006BF4D-E1B0-7E64-9695-69531419B5DF}"/>
              </a:ext>
            </a:extLst>
          </p:cNvPr>
          <p:cNvGrpSpPr/>
          <p:nvPr/>
        </p:nvGrpSpPr>
        <p:grpSpPr>
          <a:xfrm>
            <a:off x="1130944" y="3215563"/>
            <a:ext cx="16026111" cy="5291718"/>
            <a:chOff x="773856" y="3513035"/>
            <a:chExt cx="16004933" cy="4218309"/>
          </a:xfrm>
        </p:grpSpPr>
        <p:grpSp>
          <p:nvGrpSpPr>
            <p:cNvPr id="11" name="群組 10">
              <a:extLst>
                <a:ext uri="{FF2B5EF4-FFF2-40B4-BE49-F238E27FC236}">
                  <a16:creationId xmlns:a16="http://schemas.microsoft.com/office/drawing/2014/main" id="{EFC4A378-7D6D-95D4-3A81-5AD20F85147C}"/>
                </a:ext>
              </a:extLst>
            </p:cNvPr>
            <p:cNvGrpSpPr/>
            <p:nvPr/>
          </p:nvGrpSpPr>
          <p:grpSpPr>
            <a:xfrm>
              <a:off x="773856" y="3513037"/>
              <a:ext cx="9637733" cy="4218307"/>
              <a:chOff x="1311365" y="940734"/>
              <a:chExt cx="14830261" cy="5186625"/>
            </a:xfrm>
          </p:grpSpPr>
          <p:pic>
            <p:nvPicPr>
              <p:cNvPr id="13" name="圖片 12">
                <a:extLst>
                  <a:ext uri="{FF2B5EF4-FFF2-40B4-BE49-F238E27FC236}">
                    <a16:creationId xmlns:a16="http://schemas.microsoft.com/office/drawing/2014/main" id="{467AEA09-9D4D-33F6-30D0-2BD18059AACE}"/>
                  </a:ext>
                </a:extLst>
              </p:cNvPr>
              <p:cNvPicPr>
                <a:picLocks noChangeAspect="1"/>
              </p:cNvPicPr>
              <p:nvPr/>
            </p:nvPicPr>
            <p:blipFill>
              <a:blip r:embed="rId6"/>
              <a:stretch>
                <a:fillRect/>
              </a:stretch>
            </p:blipFill>
            <p:spPr>
              <a:xfrm>
                <a:off x="1311365" y="940734"/>
                <a:ext cx="7459116" cy="5182323"/>
              </a:xfrm>
              <a:prstGeom prst="rect">
                <a:avLst/>
              </a:prstGeom>
            </p:spPr>
          </p:pic>
          <p:pic>
            <p:nvPicPr>
              <p:cNvPr id="14" name="圖片 13">
                <a:extLst>
                  <a:ext uri="{FF2B5EF4-FFF2-40B4-BE49-F238E27FC236}">
                    <a16:creationId xmlns:a16="http://schemas.microsoft.com/office/drawing/2014/main" id="{6B47DB94-81FF-780B-9DC1-82772B9FE6C6}"/>
                  </a:ext>
                </a:extLst>
              </p:cNvPr>
              <p:cNvPicPr>
                <a:picLocks noChangeAspect="1"/>
              </p:cNvPicPr>
              <p:nvPr/>
            </p:nvPicPr>
            <p:blipFill>
              <a:blip r:embed="rId7"/>
              <a:stretch>
                <a:fillRect/>
              </a:stretch>
            </p:blipFill>
            <p:spPr>
              <a:xfrm>
                <a:off x="8749194" y="945036"/>
                <a:ext cx="7392432" cy="5182323"/>
              </a:xfrm>
              <a:prstGeom prst="rect">
                <a:avLst/>
              </a:prstGeom>
            </p:spPr>
          </p:pic>
        </p:grpSp>
        <p:pic>
          <p:nvPicPr>
            <p:cNvPr id="12" name="圖片 11">
              <a:extLst>
                <a:ext uri="{FF2B5EF4-FFF2-40B4-BE49-F238E27FC236}">
                  <a16:creationId xmlns:a16="http://schemas.microsoft.com/office/drawing/2014/main" id="{58EC4A69-579C-6E96-98CA-3EB11FA895B1}"/>
                </a:ext>
              </a:extLst>
            </p:cNvPr>
            <p:cNvPicPr>
              <a:picLocks noChangeAspect="1"/>
            </p:cNvPicPr>
            <p:nvPr/>
          </p:nvPicPr>
          <p:blipFill rotWithShape="1">
            <a:blip r:embed="rId8"/>
            <a:srcRect t="11157"/>
            <a:stretch/>
          </p:blipFill>
          <p:spPr>
            <a:xfrm>
              <a:off x="10396148" y="3513035"/>
              <a:ext cx="6382641" cy="4214809"/>
            </a:xfrm>
            <a:prstGeom prst="rect">
              <a:avLst/>
            </a:prstGeom>
          </p:spPr>
        </p:pic>
      </p:grpSp>
    </p:spTree>
    <p:extLst>
      <p:ext uri="{BB962C8B-B14F-4D97-AF65-F5344CB8AC3E}">
        <p14:creationId xmlns:p14="http://schemas.microsoft.com/office/powerpoint/2010/main" val="234647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chemeClr val="accent6">
                      <a:lumMod val="50000"/>
                    </a:schemeClr>
                  </a:solidFill>
                  <a:latin typeface="Montserrat Classic Bold"/>
                </a:rPr>
                <a:t>26</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zh-TW" altLang="en-US" sz="3600">
                <a:solidFill>
                  <a:prstClr val="black"/>
                </a:solidFill>
                <a:latin typeface="華康儷宋 Std W5" panose="02020500000000000000" pitchFamily="18" charset="-120"/>
                <a:ea typeface="華康儷宋 Std W5" panose="02020500000000000000" pitchFamily="18" charset="-120"/>
              </a:rPr>
              <a:t>表</a:t>
            </a:r>
            <a:r>
              <a:rPr lang="en-US" altLang="zh-TW" sz="3600">
                <a:solidFill>
                  <a:prstClr val="black"/>
                </a:solidFill>
                <a:latin typeface="華康儷宋 Std W5" panose="02020500000000000000" pitchFamily="18" charset="-120"/>
                <a:ea typeface="華康儷宋 Std W5" panose="02020500000000000000" pitchFamily="18" charset="-120"/>
              </a:rPr>
              <a:t>2. </a:t>
            </a:r>
            <a:r>
              <a:rPr lang="zh-TW" altLang="en-US" sz="3600">
                <a:solidFill>
                  <a:prstClr val="black"/>
                </a:solidFill>
                <a:latin typeface="華康儷宋 Std W5" panose="02020500000000000000" pitchFamily="18" charset="-120"/>
                <a:ea typeface="華康儷宋 Std W5" panose="02020500000000000000" pitchFamily="18" charset="-120"/>
              </a:rPr>
              <a:t>範例對話日誌</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Focus group</a:t>
            </a:r>
            <a:r>
              <a:rPr lang="zh-TW" altLang="en-US" sz="6000" dirty="0">
                <a:latin typeface="華康儷宋 Std W5" panose="02020500000000000000" pitchFamily="18" charset="-120"/>
                <a:ea typeface="華康儷宋 Std W5" panose="02020500000000000000" pitchFamily="18" charset="-120"/>
              </a:rPr>
              <a:t>）</a:t>
            </a:r>
            <a:endParaRPr kumimoji="0" lang="zh-TW" altLang="en-US" sz="6000" b="0" i="0" u="none" strike="noStrike" kern="1200" cap="none" spc="0" normalizeH="0" baseline="0" noProof="0" dirty="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pic>
        <p:nvPicPr>
          <p:cNvPr id="10" name="圖片 9">
            <a:extLst>
              <a:ext uri="{FF2B5EF4-FFF2-40B4-BE49-F238E27FC236}">
                <a16:creationId xmlns:a16="http://schemas.microsoft.com/office/drawing/2014/main" id="{21B69FB8-0F5B-82A2-A847-4835BAF966F1}"/>
              </a:ext>
            </a:extLst>
          </p:cNvPr>
          <p:cNvPicPr>
            <a:picLocks noChangeAspect="1"/>
          </p:cNvPicPr>
          <p:nvPr/>
        </p:nvPicPr>
        <p:blipFill>
          <a:blip r:embed="rId6"/>
          <a:stretch>
            <a:fillRect/>
          </a:stretch>
        </p:blipFill>
        <p:spPr>
          <a:xfrm>
            <a:off x="5474953" y="2303561"/>
            <a:ext cx="10666673" cy="6552621"/>
          </a:xfrm>
          <a:prstGeom prst="rect">
            <a:avLst/>
          </a:prstGeom>
        </p:spPr>
      </p:pic>
    </p:spTree>
    <p:extLst>
      <p:ext uri="{BB962C8B-B14F-4D97-AF65-F5344CB8AC3E}">
        <p14:creationId xmlns:p14="http://schemas.microsoft.com/office/powerpoint/2010/main" val="1747380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366449"/>
            <a:chOff x="0" y="9216"/>
            <a:chExt cx="3568956" cy="488598"/>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478763"/>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chemeClr val="accent6">
                      <a:lumMod val="50000"/>
                    </a:schemeClr>
                  </a:solidFill>
                  <a:latin typeface="Montserrat Classic Bold"/>
                </a:rPr>
                <a:t>27</a:t>
              </a:r>
            </a:p>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 </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sz="3600" dirty="0">
                <a:solidFill>
                  <a:prstClr val="black"/>
                </a:solidFill>
                <a:latin typeface="華康儷宋 Std W5" panose="02020500000000000000" pitchFamily="18" charset="-120"/>
                <a:ea typeface="華康儷宋 Std W5" panose="02020500000000000000" pitchFamily="18" charset="-120"/>
              </a:rPr>
              <a:t>使用解釋現象學分析（</a:t>
            </a:r>
            <a:r>
              <a:rPr lang="en-US" altLang="zh-TW" sz="3600" dirty="0">
                <a:solidFill>
                  <a:prstClr val="black"/>
                </a:solidFill>
                <a:latin typeface="華康儷宋 Std W5" panose="02020500000000000000" pitchFamily="18" charset="-120"/>
                <a:ea typeface="華康儷宋 Std W5" panose="02020500000000000000" pitchFamily="18" charset="-120"/>
              </a:rPr>
              <a:t>IPA</a:t>
            </a:r>
            <a:r>
              <a:rPr lang="zh-TW" altLang="en-US" sz="3600" dirty="0">
                <a:solidFill>
                  <a:prstClr val="black"/>
                </a:solidFill>
                <a:latin typeface="華康儷宋 Std W5" panose="02020500000000000000" pitchFamily="18" charset="-120"/>
                <a:ea typeface="華康儷宋 Std W5" panose="02020500000000000000" pitchFamily="18" charset="-120"/>
              </a:rPr>
              <a:t>）</a:t>
            </a:r>
          </a:p>
          <a:p>
            <a:pPr lvl="1">
              <a:lnSpc>
                <a:spcPct val="150000"/>
              </a:lnSpc>
            </a:pPr>
            <a:r>
              <a:rPr lang="zh-TW" altLang="en-US" dirty="0">
                <a:solidFill>
                  <a:prstClr val="black"/>
                </a:solidFill>
                <a:latin typeface="華康儷宋 Std W3" panose="02020300000000000000" pitchFamily="18" charset="-120"/>
                <a:ea typeface="華康儷宋 Std W3" panose="02020300000000000000" pitchFamily="18" charset="-120"/>
              </a:rPr>
              <a:t>深入了解、體驗個體（</a:t>
            </a:r>
            <a:r>
              <a:rPr lang="en-US" altLang="zh-TW" dirty="0">
                <a:solidFill>
                  <a:prstClr val="black"/>
                </a:solidFill>
                <a:latin typeface="華康儷宋 Std W3" panose="02020300000000000000" pitchFamily="18" charset="-120"/>
                <a:ea typeface="華康儷宋 Std W3" panose="02020300000000000000" pitchFamily="18" charset="-120"/>
              </a:rPr>
              <a:t>Individuals</a:t>
            </a:r>
            <a:r>
              <a:rPr lang="zh-TW" altLang="en-US" dirty="0">
                <a:solidFill>
                  <a:prstClr val="black"/>
                </a:solidFill>
                <a:latin typeface="華康儷宋 Std W3" panose="02020300000000000000" pitchFamily="18" charset="-120"/>
                <a:ea typeface="華康儷宋 Std W3" panose="02020300000000000000" pitchFamily="18" charset="-120"/>
              </a:rPr>
              <a:t>），並檢視個體如何解釋他們對某種現象的經驗，研究人員會重新解釋數據資料，找出個體經驗和主題間聯繫，以回答更加廣泛的研究問題。</a:t>
            </a:r>
          </a:p>
          <a:p>
            <a:pPr lvl="1">
              <a:lnSpc>
                <a:spcPct val="150000"/>
              </a:lnSpc>
            </a:pPr>
            <a:r>
              <a:rPr lang="zh-TW" altLang="en-US" dirty="0">
                <a:solidFill>
                  <a:prstClr val="black"/>
                </a:solidFill>
                <a:latin typeface="華康儷宋 Std W3" panose="02020300000000000000" pitchFamily="18" charset="-120"/>
                <a:ea typeface="華康儷宋 Std W3" panose="02020300000000000000" pitchFamily="18" charset="-120"/>
              </a:rPr>
              <a:t>資料驅動而非理論驅動</a:t>
            </a:r>
            <a:r>
              <a:rPr lang="zh-TW" altLang="en-US" sz="2000" dirty="0">
                <a:solidFill>
                  <a:prstClr val="black"/>
                </a:solidFill>
                <a:latin typeface="華康儷宋 Std W3" panose="02020300000000000000" pitchFamily="18" charset="-120"/>
                <a:ea typeface="華康儷宋 Std W3" panose="02020300000000000000" pitchFamily="18" charset="-120"/>
              </a:rPr>
              <a:t>（</a:t>
            </a:r>
            <a:r>
              <a:rPr lang="en-US" altLang="zh-TW" sz="2000" dirty="0">
                <a:solidFill>
                  <a:prstClr val="black"/>
                </a:solidFill>
                <a:latin typeface="華康儷宋 Std W3" panose="02020300000000000000" pitchFamily="18" charset="-120"/>
                <a:ea typeface="華康儷宋 Std W3" panose="02020300000000000000" pitchFamily="18" charset="-120"/>
              </a:rPr>
              <a:t>Shaw, 2001</a:t>
            </a:r>
            <a:r>
              <a:rPr lang="zh-TW" altLang="en-US" sz="2000" dirty="0">
                <a:solidFill>
                  <a:prstClr val="black"/>
                </a:solidFill>
                <a:latin typeface="華康儷宋 Std W3" panose="02020300000000000000" pitchFamily="18" charset="-120"/>
                <a:ea typeface="華康儷宋 Std W3" panose="02020300000000000000" pitchFamily="18" charset="-120"/>
              </a:rPr>
              <a:t>）</a:t>
            </a:r>
            <a:r>
              <a:rPr lang="zh-TW" altLang="en-US" dirty="0">
                <a:solidFill>
                  <a:prstClr val="black"/>
                </a:solidFill>
                <a:latin typeface="華康儷宋 Std W3" panose="02020300000000000000" pitchFamily="18" charset="-120"/>
                <a:ea typeface="華康儷宋 Std W3" panose="02020300000000000000" pitchFamily="18" charset="-120"/>
              </a:rPr>
              <a:t>、持續性的參與與詮釋的過程</a:t>
            </a:r>
            <a:r>
              <a:rPr lang="zh-TW" altLang="en-US" sz="2000" dirty="0">
                <a:solidFill>
                  <a:prstClr val="black"/>
                </a:solidFill>
                <a:latin typeface="華康儷宋 Std W3" panose="02020300000000000000" pitchFamily="18" charset="-120"/>
                <a:ea typeface="華康儷宋 Std W3" panose="02020300000000000000" pitchFamily="18" charset="-120"/>
              </a:rPr>
              <a:t>（</a:t>
            </a:r>
            <a:r>
              <a:rPr lang="en-US" altLang="zh-TW" sz="2000" dirty="0">
                <a:solidFill>
                  <a:prstClr val="black"/>
                </a:solidFill>
                <a:latin typeface="華康儷宋 Std W3" panose="02020300000000000000" pitchFamily="18" charset="-120"/>
                <a:ea typeface="華康儷宋 Std W3" panose="02020300000000000000" pitchFamily="18" charset="-120"/>
              </a:rPr>
              <a:t>Smith &amp; Osborn, 2003</a:t>
            </a:r>
            <a:r>
              <a:rPr lang="zh-TW" altLang="en-US" sz="2000" dirty="0">
                <a:solidFill>
                  <a:prstClr val="black"/>
                </a:solidFill>
                <a:latin typeface="華康儷宋 Std W3" panose="02020300000000000000" pitchFamily="18" charset="-120"/>
                <a:ea typeface="華康儷宋 Std W3" panose="02020300000000000000" pitchFamily="18" charset="-120"/>
              </a:rPr>
              <a:t>）</a:t>
            </a:r>
            <a:r>
              <a:rPr lang="zh-TW" altLang="en-US" dirty="0">
                <a:solidFill>
                  <a:prstClr val="black"/>
                </a:solidFill>
                <a:latin typeface="華康儷宋 Std W3" panose="02020300000000000000" pitchFamily="18" charset="-120"/>
                <a:ea typeface="華康儷宋 Std W3" panose="02020300000000000000" pitchFamily="18" charset="-120"/>
              </a:rPr>
              <a:t>、透過分析個體（</a:t>
            </a:r>
            <a:r>
              <a:rPr lang="en-US" altLang="zh-TW" dirty="0">
                <a:solidFill>
                  <a:prstClr val="black"/>
                </a:solidFill>
                <a:latin typeface="華康儷宋 Std W3" panose="02020300000000000000" pitchFamily="18" charset="-120"/>
                <a:ea typeface="華康儷宋 Std W3" panose="02020300000000000000" pitchFamily="18" charset="-120"/>
              </a:rPr>
              <a:t>Individuals</a:t>
            </a:r>
            <a:r>
              <a:rPr lang="zh-TW" altLang="en-US" dirty="0">
                <a:solidFill>
                  <a:prstClr val="black"/>
                </a:solidFill>
                <a:latin typeface="華康儷宋 Std W3" panose="02020300000000000000" pitchFamily="18" charset="-120"/>
                <a:ea typeface="華康儷宋 Std W3" panose="02020300000000000000" pitchFamily="18" charset="-120"/>
              </a:rPr>
              <a:t>）經驗對更深層主題完成詮釋、推敲的整體循環</a:t>
            </a:r>
            <a:r>
              <a:rPr lang="zh-TW" altLang="en-US" sz="2000" dirty="0">
                <a:solidFill>
                  <a:prstClr val="black"/>
                </a:solidFill>
                <a:latin typeface="華康儷宋 Std W3" panose="02020300000000000000" pitchFamily="18" charset="-120"/>
                <a:ea typeface="華康儷宋 Std W3" panose="02020300000000000000" pitchFamily="18" charset="-120"/>
              </a:rPr>
              <a:t>（</a:t>
            </a:r>
            <a:r>
              <a:rPr lang="en-US" altLang="zh-TW" sz="2000" dirty="0">
                <a:solidFill>
                  <a:prstClr val="black"/>
                </a:solidFill>
                <a:latin typeface="華康儷宋 Std W3" panose="02020300000000000000" pitchFamily="18" charset="-120"/>
                <a:ea typeface="華康儷宋 Std W3" panose="02020300000000000000" pitchFamily="18" charset="-120"/>
              </a:rPr>
              <a:t>Klein &amp; Myers, 1999</a:t>
            </a:r>
            <a:r>
              <a:rPr lang="zh-TW" altLang="en-US" sz="2000" dirty="0">
                <a:solidFill>
                  <a:prstClr val="black"/>
                </a:solidFill>
                <a:latin typeface="華康儷宋 Std W3" panose="02020300000000000000" pitchFamily="18" charset="-120"/>
                <a:ea typeface="華康儷宋 Std W3" panose="02020300000000000000" pitchFamily="18" charset="-120"/>
              </a:rPr>
              <a:t>）</a:t>
            </a:r>
          </a:p>
          <a:p>
            <a:pPr>
              <a:lnSpc>
                <a:spcPct val="150000"/>
              </a:lnSpc>
            </a:pPr>
            <a:r>
              <a:rPr lang="zh-TW" altLang="en-US" sz="3600" dirty="0">
                <a:solidFill>
                  <a:prstClr val="black"/>
                </a:solidFill>
                <a:latin typeface="華康儷宋 Std W5" panose="02020500000000000000" pitchFamily="18" charset="-120"/>
                <a:ea typeface="華康儷宋 Std W5" panose="02020500000000000000" pitchFamily="18" charset="-120"/>
              </a:rPr>
              <a:t>分析目的</a:t>
            </a:r>
          </a:p>
          <a:p>
            <a:pPr lvl="1">
              <a:lnSpc>
                <a:spcPct val="150000"/>
              </a:lnSpc>
            </a:pPr>
            <a:r>
              <a:rPr lang="zh-TW" altLang="en-US" dirty="0">
                <a:solidFill>
                  <a:prstClr val="black"/>
                </a:solidFill>
                <a:latin typeface="華康儷宋 Std W3" panose="02020300000000000000" pitchFamily="18" charset="-120"/>
                <a:ea typeface="華康儷宋 Std W3" panose="02020300000000000000" pitchFamily="18" charset="-120"/>
              </a:rPr>
              <a:t>深入理解居民（</a:t>
            </a:r>
            <a:r>
              <a:rPr lang="en-US" altLang="zh-TW" dirty="0">
                <a:solidFill>
                  <a:prstClr val="black"/>
                </a:solidFill>
                <a:latin typeface="華康儷宋 Std W3" panose="02020300000000000000" pitchFamily="18" charset="-120"/>
                <a:ea typeface="華康儷宋 Std W3" panose="02020300000000000000" pitchFamily="18" charset="-120"/>
              </a:rPr>
              <a:t>Residents</a:t>
            </a:r>
            <a:r>
              <a:rPr lang="zh-TW" altLang="en-US" dirty="0">
                <a:solidFill>
                  <a:prstClr val="black"/>
                </a:solidFill>
                <a:latin typeface="華康儷宋 Std W3" panose="02020300000000000000" pitchFamily="18" charset="-120"/>
                <a:ea typeface="華康儷宋 Std W3" panose="02020300000000000000" pitchFamily="18" charset="-120"/>
              </a:rPr>
              <a:t>）／對這些行為的經驗和解釋</a:t>
            </a:r>
            <a:endParaRPr lang="en-US" altLang="zh-TW" dirty="0">
              <a:solidFill>
                <a:prstClr val="black"/>
              </a:solidFill>
              <a:latin typeface="華康儷宋 Std W3" panose="02020300000000000000" pitchFamily="18" charset="-120"/>
              <a:ea typeface="華康儷宋 Std W3" panose="02020300000000000000" pitchFamily="18" charset="-120"/>
            </a:endParaRPr>
          </a:p>
          <a:p>
            <a:pPr lvl="1">
              <a:lnSpc>
                <a:spcPct val="150000"/>
              </a:lnSpc>
            </a:pPr>
            <a:r>
              <a:rPr lang="zh-TW" altLang="en-US" dirty="0">
                <a:solidFill>
                  <a:prstClr val="black"/>
                </a:solidFill>
                <a:latin typeface="華康儷宋 Std W3" panose="02020300000000000000" pitchFamily="18" charset="-120"/>
                <a:ea typeface="華康儷宋 Std W3" panose="02020300000000000000" pitchFamily="18" charset="-120"/>
              </a:rPr>
              <a:t>區分居民（</a:t>
            </a:r>
            <a:r>
              <a:rPr lang="en-US" altLang="zh-TW" dirty="0">
                <a:solidFill>
                  <a:prstClr val="black"/>
                </a:solidFill>
                <a:latin typeface="華康儷宋 Std W3" panose="02020300000000000000" pitchFamily="18" charset="-120"/>
                <a:ea typeface="華康儷宋 Std W3" panose="02020300000000000000" pitchFamily="18" charset="-120"/>
              </a:rPr>
              <a:t>Residents</a:t>
            </a:r>
            <a:r>
              <a:rPr lang="zh-TW" altLang="en-US" dirty="0">
                <a:solidFill>
                  <a:prstClr val="black"/>
                </a:solidFill>
                <a:latin typeface="華康儷宋 Std W3" panose="02020300000000000000" pitchFamily="18" charset="-120"/>
                <a:ea typeface="華康儷宋 Std W3" panose="02020300000000000000" pitchFamily="18" charset="-120"/>
              </a:rPr>
              <a:t>）／使用者（</a:t>
            </a:r>
            <a:r>
              <a:rPr lang="en-US" altLang="zh-TW" dirty="0">
                <a:solidFill>
                  <a:prstClr val="black"/>
                </a:solidFill>
                <a:latin typeface="華康儷宋 Std W3" panose="02020300000000000000" pitchFamily="18" charset="-120"/>
                <a:ea typeface="華康儷宋 Std W3" panose="02020300000000000000" pitchFamily="18" charset="-120"/>
              </a:rPr>
              <a:t>User</a:t>
            </a:r>
            <a:r>
              <a:rPr lang="zh-TW" altLang="en-US" dirty="0">
                <a:solidFill>
                  <a:prstClr val="black"/>
                </a:solidFill>
                <a:latin typeface="華康儷宋 Std W3" panose="02020300000000000000" pitchFamily="18" charset="-120"/>
                <a:ea typeface="華康儷宋 Std W3" panose="02020300000000000000" pitchFamily="18" charset="-120"/>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TW" altLang="en-US" sz="6000">
                <a:latin typeface="華康儷宋 Std W5" panose="02020500000000000000" pitchFamily="18" charset="-120"/>
                <a:ea typeface="華康儷宋 Std W5" panose="02020500000000000000" pitchFamily="18" charset="-120"/>
              </a:rPr>
              <a:t>分析方法</a:t>
            </a:r>
            <a:endPar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spTree>
    <p:extLst>
      <p:ext uri="{BB962C8B-B14F-4D97-AF65-F5344CB8AC3E}">
        <p14:creationId xmlns:p14="http://schemas.microsoft.com/office/powerpoint/2010/main" val="3084599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28</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8347587"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dirty="0">
                <a:solidFill>
                  <a:prstClr val="black"/>
                </a:solidFill>
                <a:latin typeface="華康儷宋 Std W5" panose="02020500000000000000" pitchFamily="18" charset="-120"/>
                <a:ea typeface="華康儷宋 Std W5" panose="02020500000000000000" pitchFamily="18" charset="-120"/>
              </a:rPr>
              <a:t>六大（</a:t>
            </a:r>
            <a:r>
              <a:rPr lang="en-US" altLang="zh-TW" dirty="0">
                <a:solidFill>
                  <a:prstClr val="black"/>
                </a:solidFill>
                <a:latin typeface="華康儷宋 Std W5" panose="02020500000000000000" pitchFamily="18" charset="-120"/>
                <a:ea typeface="華康儷宋 Std W5" panose="02020500000000000000" pitchFamily="18" charset="-120"/>
              </a:rPr>
              <a:t>Big six</a:t>
            </a:r>
            <a:r>
              <a:rPr lang="zh-TW" altLang="en-US" dirty="0">
                <a:solidFill>
                  <a:prstClr val="black"/>
                </a:solidFill>
                <a:latin typeface="華康儷宋 Std W5" panose="02020500000000000000" pitchFamily="18" charset="-120"/>
                <a:ea typeface="華康儷宋 Std W5" panose="02020500000000000000" pitchFamily="18" charset="-120"/>
              </a:rPr>
              <a:t>）類型</a:t>
            </a:r>
            <a:endParaRPr lang="en-US" altLang="zh-TW" dirty="0">
              <a:solidFill>
                <a:prstClr val="black"/>
              </a:solidFill>
              <a:latin typeface="華康儷宋 Std W5" panose="02020500000000000000" pitchFamily="18" charset="-120"/>
              <a:ea typeface="華康儷宋 Std W5" panose="02020500000000000000" pitchFamily="18" charset="-120"/>
            </a:endParaRPr>
          </a:p>
          <a:p>
            <a:pPr marL="514350" indent="-514350">
              <a:lnSpc>
                <a:spcPct val="150000"/>
              </a:lnSpc>
              <a:buFont typeface="+mj-lt"/>
              <a:buAutoNum type="arabicPeriod"/>
            </a:pPr>
            <a:r>
              <a:rPr lang="zh-TW" altLang="en-US" dirty="0">
                <a:solidFill>
                  <a:prstClr val="black"/>
                </a:solidFill>
                <a:latin typeface="華康儷宋 Std W5" panose="02020500000000000000" pitchFamily="18" charset="-120"/>
                <a:ea typeface="華康儷宋 Std W5" panose="02020500000000000000" pitchFamily="18" charset="-120"/>
              </a:rPr>
              <a:t>不寬容、不容異己（</a:t>
            </a:r>
            <a:r>
              <a:rPr lang="en-US" altLang="zh-TW" dirty="0">
                <a:solidFill>
                  <a:prstClr val="black"/>
                </a:solidFill>
                <a:latin typeface="華康儷宋 Std W5" panose="02020500000000000000" pitchFamily="18" charset="-120"/>
                <a:ea typeface="華康儷宋 Std W5" panose="02020500000000000000" pitchFamily="18" charset="-120"/>
              </a:rPr>
              <a:t>Intolerance</a:t>
            </a:r>
            <a:r>
              <a:rPr lang="zh-TW" altLang="en-US" dirty="0">
                <a:solidFill>
                  <a:prstClr val="black"/>
                </a:solidFill>
                <a:latin typeface="華康儷宋 Std W5" panose="02020500000000000000" pitchFamily="18" charset="-120"/>
                <a:ea typeface="華康儷宋 Std W5" panose="02020500000000000000" pitchFamily="18" charset="-120"/>
              </a:rPr>
              <a:t>）</a:t>
            </a:r>
          </a:p>
          <a:p>
            <a:pPr lvl="1">
              <a:lnSpc>
                <a:spcPct val="150000"/>
              </a:lnSpc>
            </a:pPr>
            <a:r>
              <a:rPr lang="zh-TW" altLang="en-US" dirty="0">
                <a:solidFill>
                  <a:prstClr val="black"/>
                </a:solidFill>
                <a:ea typeface="華康儷宋 Std W3" panose="02020300000000000000" pitchFamily="18" charset="-120"/>
              </a:rPr>
              <a:t>兩位胸前帶著納粹符號的居民在公共場所以極端的方式談論不同種族如何冒犯他們。</a:t>
            </a:r>
          </a:p>
          <a:p>
            <a:pPr marL="514350" indent="-514350">
              <a:lnSpc>
                <a:spcPct val="150000"/>
              </a:lnSpc>
              <a:buFont typeface="+mj-lt"/>
              <a:buAutoNum type="arabicPeriod"/>
            </a:pPr>
            <a:r>
              <a:rPr lang="zh-TW" altLang="en-US" dirty="0">
                <a:solidFill>
                  <a:prstClr val="black"/>
                </a:solidFill>
                <a:latin typeface="華康儷宋 Std W5" panose="02020500000000000000" pitchFamily="18" charset="-120"/>
                <a:ea typeface="華康儷宋 Std W5" panose="02020500000000000000" pitchFamily="18" charset="-120"/>
              </a:rPr>
              <a:t>騷擾（</a:t>
            </a:r>
            <a:r>
              <a:rPr lang="en-US" altLang="zh-TW" dirty="0">
                <a:solidFill>
                  <a:prstClr val="black"/>
                </a:solidFill>
                <a:latin typeface="華康儷宋 Std W5" panose="02020500000000000000" pitchFamily="18" charset="-120"/>
                <a:ea typeface="華康儷宋 Std W5" panose="02020500000000000000" pitchFamily="18" charset="-120"/>
              </a:rPr>
              <a:t>Harassment</a:t>
            </a:r>
            <a:r>
              <a:rPr lang="zh-TW" altLang="en-US" dirty="0">
                <a:solidFill>
                  <a:prstClr val="black"/>
                </a:solidFill>
                <a:latin typeface="華康儷宋 Std W5" panose="02020500000000000000" pitchFamily="18" charset="-120"/>
                <a:ea typeface="華康儷宋 Std W5" panose="02020500000000000000" pitchFamily="18" charset="-120"/>
              </a:rPr>
              <a:t>）</a:t>
            </a:r>
          </a:p>
          <a:p>
            <a:pPr lvl="1">
              <a:lnSpc>
                <a:spcPct val="150000"/>
              </a:lnSpc>
            </a:pPr>
            <a:r>
              <a:rPr lang="zh-TW" altLang="en-US" dirty="0">
                <a:solidFill>
                  <a:prstClr val="black"/>
                </a:solidFill>
                <a:ea typeface="華康儷宋 Std W3" panose="02020300000000000000" pitchFamily="18" charset="-120"/>
              </a:rPr>
              <a:t>觀察到言語騷擾。</a:t>
            </a:r>
          </a:p>
          <a:p>
            <a:pPr marL="514350" indent="-514350">
              <a:lnSpc>
                <a:spcPct val="150000"/>
              </a:lnSpc>
              <a:buFont typeface="+mj-lt"/>
              <a:buAutoNum type="arabicPeriod"/>
            </a:pPr>
            <a:r>
              <a:rPr lang="zh-TW" altLang="en-US" dirty="0">
                <a:solidFill>
                  <a:prstClr val="black"/>
                </a:solidFill>
                <a:latin typeface="華康儷宋 Std W5" panose="02020500000000000000" pitchFamily="18" charset="-120"/>
                <a:ea typeface="華康儷宋 Std W5" panose="02020500000000000000" pitchFamily="18" charset="-120"/>
              </a:rPr>
              <a:t>襲擊（</a:t>
            </a:r>
            <a:r>
              <a:rPr lang="en-US" altLang="zh-TW" dirty="0">
                <a:solidFill>
                  <a:prstClr val="black"/>
                </a:solidFill>
                <a:latin typeface="華康儷宋 Std W5" panose="02020500000000000000" pitchFamily="18" charset="-120"/>
                <a:ea typeface="華康儷宋 Std W5" panose="02020500000000000000" pitchFamily="18" charset="-120"/>
              </a:rPr>
              <a:t>Assault</a:t>
            </a:r>
            <a:r>
              <a:rPr lang="zh-TW" altLang="en-US" dirty="0">
                <a:solidFill>
                  <a:prstClr val="black"/>
                </a:solidFill>
                <a:latin typeface="華康儷宋 Std W5" panose="02020500000000000000" pitchFamily="18" charset="-120"/>
                <a:ea typeface="華康儷宋 Std W5" panose="02020500000000000000" pitchFamily="18" charset="-120"/>
              </a:rPr>
              <a:t>）</a:t>
            </a:r>
          </a:p>
          <a:p>
            <a:pPr lvl="1">
              <a:lnSpc>
                <a:spcPct val="150000"/>
              </a:lnSpc>
            </a:pPr>
            <a:r>
              <a:rPr lang="zh-TW" altLang="en-US" dirty="0">
                <a:solidFill>
                  <a:prstClr val="black"/>
                </a:solidFill>
                <a:ea typeface="華康儷宋 Std W3" panose="02020300000000000000" pitchFamily="18" charset="-120"/>
              </a:rPr>
              <a:t>目擊到爆炸和射擊事件。</a:t>
            </a:r>
            <a:endParaRPr kumimoji="0" lang="en-US" altLang="zh-TW" sz="3200"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TW" altLang="en-US" sz="6000">
                <a:latin typeface="華康儷宋 Std W5" panose="02020500000000000000" pitchFamily="18" charset="-120"/>
                <a:ea typeface="華康儷宋 Std W5" panose="02020500000000000000" pitchFamily="18" charset="-120"/>
              </a:rPr>
              <a:t>觀察法結果（</a:t>
            </a:r>
            <a:r>
              <a:rPr lang="en-US" altLang="zh-TW" sz="6000">
                <a:latin typeface="華康儷宋 Std W5" panose="02020500000000000000" pitchFamily="18" charset="-120"/>
                <a:ea typeface="華康儷宋 Std W5" panose="02020500000000000000" pitchFamily="18" charset="-120"/>
              </a:rPr>
              <a:t>Observation</a:t>
            </a:r>
            <a:r>
              <a:rPr lang="zh-TW" altLang="en-US" sz="6000">
                <a:latin typeface="華康儷宋 Std W5" panose="02020500000000000000" pitchFamily="18" charset="-120"/>
                <a:ea typeface="華康儷宋 Std W5" panose="02020500000000000000" pitchFamily="18" charset="-120"/>
              </a:rPr>
              <a:t>）</a:t>
            </a:r>
            <a:endPar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sp>
        <p:nvSpPr>
          <p:cNvPr id="10" name="內容版面配置區 3">
            <a:extLst>
              <a:ext uri="{FF2B5EF4-FFF2-40B4-BE49-F238E27FC236}">
                <a16:creationId xmlns:a16="http://schemas.microsoft.com/office/drawing/2014/main" id="{B4807A28-CB13-6B5D-AE35-3B192735E10D}"/>
              </a:ext>
            </a:extLst>
          </p:cNvPr>
          <p:cNvSpPr txBox="1">
            <a:spLocks/>
          </p:cNvSpPr>
          <p:nvPr/>
        </p:nvSpPr>
        <p:spPr>
          <a:xfrm>
            <a:off x="9144000" y="2066544"/>
            <a:ext cx="8516028"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50000"/>
              </a:lnSpc>
              <a:buFont typeface="+mj-lt"/>
              <a:buAutoNum type="arabicPeriod" startAt="4"/>
            </a:pPr>
            <a:r>
              <a:rPr lang="zh-TW" altLang="en-US">
                <a:solidFill>
                  <a:prstClr val="black"/>
                </a:solidFill>
                <a:latin typeface="華康儷宋 Std W5" panose="02020500000000000000" pitchFamily="18" charset="-120"/>
                <a:ea typeface="華康儷宋 Std W5" panose="02020500000000000000" pitchFamily="18" charset="-120"/>
              </a:rPr>
              <a:t>揭露（</a:t>
            </a:r>
            <a:r>
              <a:rPr lang="en-US" altLang="zh-TW">
                <a:solidFill>
                  <a:prstClr val="black"/>
                </a:solidFill>
                <a:latin typeface="華康儷宋 Std W5" panose="02020500000000000000" pitchFamily="18" charset="-120"/>
                <a:ea typeface="華康儷宋 Std W5" panose="02020500000000000000" pitchFamily="18" charset="-120"/>
              </a:rPr>
              <a:t>Disclosure</a:t>
            </a:r>
            <a:r>
              <a:rPr lang="zh-TW" altLang="en-US">
                <a:solidFill>
                  <a:prstClr val="black"/>
                </a:solidFill>
                <a:latin typeface="華康儷宋 Std W5" panose="02020500000000000000" pitchFamily="18" charset="-120"/>
                <a:ea typeface="華康儷宋 Std W5" panose="02020500000000000000" pitchFamily="18" charset="-120"/>
              </a:rPr>
              <a:t>）</a:t>
            </a:r>
          </a:p>
          <a:p>
            <a:pPr lvl="1">
              <a:lnSpc>
                <a:spcPct val="150000"/>
              </a:lnSpc>
            </a:pPr>
            <a:r>
              <a:rPr lang="zh-TW" altLang="en-US">
                <a:solidFill>
                  <a:prstClr val="black"/>
                </a:solidFill>
                <a:ea typeface="華康儷宋 Std W3" panose="02020300000000000000" pitchFamily="18" charset="-120"/>
              </a:rPr>
              <a:t>觀察到兩位居民討論一位用戶的性取向。</a:t>
            </a:r>
          </a:p>
          <a:p>
            <a:pPr lvl="1">
              <a:lnSpc>
                <a:spcPct val="150000"/>
              </a:lnSpc>
            </a:pPr>
            <a:r>
              <a:rPr lang="zh-TW" altLang="en-US">
                <a:solidFill>
                  <a:prstClr val="black"/>
                </a:solidFill>
                <a:ea typeface="華康儷宋 Std W3" panose="02020300000000000000" pitchFamily="18" charset="-120"/>
              </a:rPr>
              <a:t>提及到真實姓名而被</a:t>
            </a:r>
            <a:r>
              <a:rPr lang="en-US" altLang="zh-TW">
                <a:solidFill>
                  <a:prstClr val="black"/>
                </a:solidFill>
                <a:ea typeface="華康儷宋 Std W3" panose="02020300000000000000" pitchFamily="18" charset="-120"/>
              </a:rPr>
              <a:t>《</a:t>
            </a:r>
            <a:r>
              <a:rPr lang="zh-TW" altLang="en-US">
                <a:solidFill>
                  <a:prstClr val="black"/>
                </a:solidFill>
                <a:ea typeface="華康儷宋 Std W3" panose="02020300000000000000" pitchFamily="18" charset="-120"/>
              </a:rPr>
              <a:t>第二人生</a:t>
            </a:r>
            <a:r>
              <a:rPr lang="en-US" altLang="zh-TW">
                <a:solidFill>
                  <a:prstClr val="black"/>
                </a:solidFill>
                <a:ea typeface="華康儷宋 Std W3" panose="02020300000000000000" pitchFamily="18" charset="-120"/>
              </a:rPr>
              <a:t>》</a:t>
            </a:r>
            <a:r>
              <a:rPr lang="zh-TW" altLang="en-US">
                <a:solidFill>
                  <a:prstClr val="black"/>
                </a:solidFill>
                <a:ea typeface="華康儷宋 Std W3" panose="02020300000000000000" pitchFamily="18" charset="-120"/>
              </a:rPr>
              <a:t>停用。</a:t>
            </a:r>
          </a:p>
          <a:p>
            <a:pPr marL="514350" indent="-514350">
              <a:lnSpc>
                <a:spcPct val="150000"/>
              </a:lnSpc>
              <a:buFont typeface="+mj-lt"/>
              <a:buAutoNum type="arabicPeriod" startAt="4"/>
            </a:pPr>
            <a:r>
              <a:rPr lang="zh-TW" altLang="en-US">
                <a:solidFill>
                  <a:prstClr val="black"/>
                </a:solidFill>
                <a:latin typeface="華康儷宋 Std W5" panose="02020500000000000000" pitchFamily="18" charset="-120"/>
                <a:ea typeface="華康儷宋 Std W5" panose="02020500000000000000" pitchFamily="18" charset="-120"/>
              </a:rPr>
              <a:t>不雅行為（</a:t>
            </a:r>
            <a:r>
              <a:rPr lang="en-US" altLang="zh-TW">
                <a:solidFill>
                  <a:prstClr val="black"/>
                </a:solidFill>
                <a:latin typeface="華康儷宋 Std W5" panose="02020500000000000000" pitchFamily="18" charset="-120"/>
                <a:ea typeface="華康儷宋 Std W5" panose="02020500000000000000" pitchFamily="18" charset="-120"/>
              </a:rPr>
              <a:t>Indecency</a:t>
            </a:r>
            <a:r>
              <a:rPr lang="zh-TW" altLang="en-US">
                <a:solidFill>
                  <a:prstClr val="black"/>
                </a:solidFill>
                <a:latin typeface="華康儷宋 Std W5" panose="02020500000000000000" pitchFamily="18" charset="-120"/>
                <a:ea typeface="華康儷宋 Std W5" panose="02020500000000000000" pitchFamily="18" charset="-120"/>
              </a:rPr>
              <a:t>）</a:t>
            </a:r>
          </a:p>
          <a:p>
            <a:pPr lvl="1">
              <a:lnSpc>
                <a:spcPct val="150000"/>
              </a:lnSpc>
            </a:pPr>
            <a:r>
              <a:rPr lang="zh-TW" altLang="en-US">
                <a:solidFill>
                  <a:prstClr val="black"/>
                </a:solidFill>
                <a:latin typeface="華康儷宋 Std W3" panose="02020300000000000000" pitchFamily="18" charset="-120"/>
                <a:ea typeface="華康儷宋 Std W3" panose="02020300000000000000" pitchFamily="18" charset="-120"/>
              </a:rPr>
              <a:t>在 </a:t>
            </a:r>
            <a:r>
              <a:rPr lang="en-US" altLang="zh-TW">
                <a:solidFill>
                  <a:prstClr val="black"/>
                </a:solidFill>
                <a:latin typeface="華康儷宋 Std W3" panose="02020300000000000000" pitchFamily="18" charset="-120"/>
                <a:ea typeface="華康儷宋 Std W3" panose="02020300000000000000" pitchFamily="18" charset="-120"/>
              </a:rPr>
              <a:t>PG </a:t>
            </a:r>
            <a:r>
              <a:rPr lang="zh-TW" altLang="en-US">
                <a:solidFill>
                  <a:prstClr val="black"/>
                </a:solidFill>
                <a:latin typeface="華康儷宋 Std W3" panose="02020300000000000000" pitchFamily="18" charset="-120"/>
                <a:ea typeface="華康儷宋 Std W3" panose="02020300000000000000" pitchFamily="18" charset="-120"/>
              </a:rPr>
              <a:t>區域，多次目睹裸露行為和髒話。</a:t>
            </a:r>
          </a:p>
          <a:p>
            <a:pPr marL="514350" indent="-514350">
              <a:lnSpc>
                <a:spcPct val="150000"/>
              </a:lnSpc>
              <a:buFont typeface="+mj-lt"/>
              <a:buAutoNum type="arabicPeriod" startAt="4"/>
            </a:pPr>
            <a:r>
              <a:rPr lang="zh-TW" altLang="en-US">
                <a:solidFill>
                  <a:prstClr val="black"/>
                </a:solidFill>
                <a:latin typeface="華康儷宋 Std W5" panose="02020500000000000000" pitchFamily="18" charset="-120"/>
                <a:ea typeface="華康儷宋 Std W5" panose="02020500000000000000" pitchFamily="18" charset="-120"/>
              </a:rPr>
              <a:t>擾亂治安（</a:t>
            </a:r>
            <a:r>
              <a:rPr lang="en-US" altLang="zh-TW">
                <a:solidFill>
                  <a:prstClr val="black"/>
                </a:solidFill>
                <a:latin typeface="華康儷宋 Std W5" panose="02020500000000000000" pitchFamily="18" charset="-120"/>
                <a:ea typeface="華康儷宋 Std W5" panose="02020500000000000000" pitchFamily="18" charset="-120"/>
              </a:rPr>
              <a:t>Disturbing the peace</a:t>
            </a:r>
            <a:r>
              <a:rPr lang="zh-TW" altLang="en-US">
                <a:solidFill>
                  <a:prstClr val="black"/>
                </a:solidFill>
                <a:latin typeface="華康儷宋 Std W5" panose="02020500000000000000" pitchFamily="18" charset="-120"/>
                <a:ea typeface="華康儷宋 Std W5" panose="02020500000000000000" pitchFamily="18" charset="-120"/>
              </a:rPr>
              <a:t>）</a:t>
            </a:r>
          </a:p>
          <a:p>
            <a:pPr lvl="1">
              <a:lnSpc>
                <a:spcPct val="150000"/>
              </a:lnSpc>
            </a:pPr>
            <a:r>
              <a:rPr lang="zh-TW" altLang="en-US">
                <a:solidFill>
                  <a:prstClr val="black"/>
                </a:solidFill>
                <a:ea typeface="華康儷宋 Std W3" panose="02020300000000000000" pitchFamily="18" charset="-120"/>
              </a:rPr>
              <a:t>在公共區域撥放歧視性音樂。</a:t>
            </a:r>
          </a:p>
          <a:p>
            <a:pPr lvl="1">
              <a:lnSpc>
                <a:spcPct val="150000"/>
              </a:lnSpc>
            </a:pPr>
            <a:r>
              <a:rPr lang="zh-TW" altLang="en-US">
                <a:solidFill>
                  <a:prstClr val="black"/>
                </a:solidFill>
                <a:ea typeface="華康儷宋 Std W3" panose="02020300000000000000" pitchFamily="18" charset="-120"/>
              </a:rPr>
              <a:t>將物體附著在其他玩家身上，令其無法移除。</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Tree>
    <p:extLst>
      <p:ext uri="{BB962C8B-B14F-4D97-AF65-F5344CB8AC3E}">
        <p14:creationId xmlns:p14="http://schemas.microsoft.com/office/powerpoint/2010/main" val="2841990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29</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200" y="2066544"/>
            <a:ext cx="6687880"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zh-TW" altLang="en-US" dirty="0">
                <a:latin typeface="華康儷宋 Std W3" panose="02020300000000000000" pitchFamily="18" charset="-120"/>
                <a:ea typeface="華康儷宋 Std W3" panose="02020300000000000000" pitchFamily="18" charset="-120"/>
              </a:rPr>
              <a:t>表 </a:t>
            </a:r>
            <a:r>
              <a:rPr lang="en-US" altLang="zh-TW" dirty="0">
                <a:latin typeface="華康儷宋 Std W3" panose="02020300000000000000" pitchFamily="18" charset="-120"/>
                <a:ea typeface="華康儷宋 Std W3" panose="02020300000000000000" pitchFamily="18" charset="-120"/>
              </a:rPr>
              <a:t>3. </a:t>
            </a:r>
            <a:r>
              <a:rPr lang="zh-TW" altLang="en-US" dirty="0">
                <a:latin typeface="華康儷宋 Std W3" panose="02020300000000000000" pitchFamily="18" charset="-120"/>
                <a:ea typeface="華康儷宋 Std W3" panose="02020300000000000000" pitchFamily="18" charset="-120"/>
              </a:rPr>
              <a:t>紀錄觀察到的惡意破壞的計數，類型 </a:t>
            </a:r>
            <a:r>
              <a:rPr lang="en-US" altLang="zh-TW" dirty="0">
                <a:latin typeface="華康儷宋 Std W3" panose="02020300000000000000" pitchFamily="18" charset="-120"/>
                <a:ea typeface="華康儷宋 Std W3" panose="02020300000000000000" pitchFamily="18" charset="-120"/>
              </a:rPr>
              <a:t>1 </a:t>
            </a:r>
            <a:r>
              <a:rPr lang="zh-TW" altLang="en-US" dirty="0">
                <a:latin typeface="華康儷宋 Std W3" panose="02020300000000000000" pitchFamily="18" charset="-120"/>
                <a:ea typeface="華康儷宋 Std W3" panose="02020300000000000000" pitchFamily="18" charset="-120"/>
              </a:rPr>
              <a:t>到 </a:t>
            </a:r>
            <a:r>
              <a:rPr lang="en-US" altLang="zh-TW" dirty="0">
                <a:latin typeface="華康儷宋 Std W3" panose="02020300000000000000" pitchFamily="18" charset="-120"/>
                <a:ea typeface="華康儷宋 Std W3" panose="02020300000000000000" pitchFamily="18" charset="-120"/>
              </a:rPr>
              <a:t>6 </a:t>
            </a:r>
            <a:r>
              <a:rPr lang="zh-TW" altLang="en-US" dirty="0">
                <a:latin typeface="華康儷宋 Std W3" panose="02020300000000000000" pitchFamily="18" charset="-120"/>
                <a:ea typeface="華康儷宋 Std W3" panose="02020300000000000000" pitchFamily="18" charset="-120"/>
              </a:rPr>
              <a:t>是引言中給予「六大」（</a:t>
            </a:r>
            <a:r>
              <a:rPr lang="en-US" altLang="zh-TW" dirty="0">
                <a:latin typeface="華康儷宋 Std W3" panose="02020300000000000000" pitchFamily="18" charset="-120"/>
                <a:ea typeface="華康儷宋 Std W3" panose="02020300000000000000" pitchFamily="18" charset="-120"/>
              </a:rPr>
              <a:t>Big six</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a:defRPr/>
            </a:pPr>
            <a:r>
              <a:rPr lang="zh-TW" altLang="en-US" dirty="0">
                <a:latin typeface="華康儷宋 Std W3" panose="02020300000000000000" pitchFamily="18" charset="-120"/>
                <a:ea typeface="華康儷宋 Std W3" panose="02020300000000000000" pitchFamily="18" charset="-120"/>
              </a:rPr>
              <a:t>紅體字部分，表示</a:t>
            </a:r>
            <a:r>
              <a:rPr lang="zh-TW" altLang="en-US" dirty="0">
                <a:latin typeface="華康儷宋 Std W5" panose="02020500000000000000" pitchFamily="18" charset="-120"/>
                <a:ea typeface="華康儷宋 Std W5" panose="02020500000000000000" pitchFamily="18" charset="-120"/>
              </a:rPr>
              <a:t>兩位觀察者在同一時間地點觀察到相同類型搗亂行為一致的次數</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r>
              <a:rPr lang="zh-TW" altLang="en-US" dirty="0">
                <a:latin typeface="華康儷宋 Std W3" panose="02020300000000000000" pitchFamily="18" charset="-120"/>
                <a:ea typeface="華康儷宋 Std W3" panose="02020300000000000000" pitchFamily="18" charset="-120"/>
              </a:rPr>
              <a:t>主要判斷兩位觀察者對於六大行為的判斷結果是否一致，經比對發現，觀察者對於搗亂行為的觀察有</a:t>
            </a:r>
            <a:r>
              <a:rPr lang="en-US" altLang="zh-TW" dirty="0">
                <a:latin typeface="華康儷宋 Std W3" panose="02020300000000000000" pitchFamily="18" charset="-120"/>
                <a:ea typeface="華康儷宋 Std W3" panose="02020300000000000000" pitchFamily="18" charset="-120"/>
              </a:rPr>
              <a:t>79%</a:t>
            </a:r>
            <a:r>
              <a:rPr lang="zh-TW" altLang="en-US" dirty="0">
                <a:latin typeface="華康儷宋 Std W3" panose="02020300000000000000" pitchFamily="18" charset="-120"/>
                <a:ea typeface="華康儷宋 Std W3" panose="02020300000000000000" pitchFamily="18" charset="-120"/>
              </a:rPr>
              <a:t>的一致性。</a:t>
            </a:r>
            <a:endParaRPr lang="en-US" altLang="zh-TW" dirty="0">
              <a:latin typeface="華康儷宋 Std W3" panose="02020300000000000000" pitchFamily="18" charset="-120"/>
              <a:ea typeface="華康儷宋 Std W3" panose="02020300000000000000" pitchFamily="18" charset="-120"/>
            </a:endParaRPr>
          </a:p>
          <a:p>
            <a:r>
              <a:rPr lang="zh-TW" altLang="en-US" dirty="0">
                <a:latin typeface="華康儷宋 Std W3" panose="02020300000000000000" pitchFamily="18" charset="-120"/>
                <a:ea typeface="華康儷宋 Std W3" panose="02020300000000000000" pitchFamily="18" charset="-120"/>
              </a:rPr>
              <a:t>計算結果顯示科恩卡帕</a:t>
            </a:r>
            <a:r>
              <a:rPr lang="en-US" altLang="zh-TW" dirty="0">
                <a:latin typeface="華康儷宋 Std W3" panose="02020300000000000000" pitchFamily="18" charset="-120"/>
                <a:ea typeface="華康儷宋 Std W3" panose="02020300000000000000" pitchFamily="18" charset="-120"/>
              </a:rPr>
              <a:t>Cohen‘s kappa </a:t>
            </a:r>
            <a:r>
              <a:rPr lang="zh-TW" altLang="en-US" dirty="0">
                <a:latin typeface="華康儷宋 Std W3" panose="02020300000000000000" pitchFamily="18" charset="-120"/>
                <a:ea typeface="華康儷宋 Std W3" panose="02020300000000000000" pitchFamily="18" charset="-120"/>
              </a:rPr>
              <a:t>係數為</a:t>
            </a:r>
            <a:r>
              <a:rPr lang="en-US" altLang="zh-TW" dirty="0">
                <a:latin typeface="華康儷宋 Std W3" panose="02020300000000000000" pitchFamily="18" charset="-120"/>
                <a:ea typeface="華康儷宋 Std W3" panose="02020300000000000000" pitchFamily="18" charset="-120"/>
              </a:rPr>
              <a:t>0.71</a:t>
            </a:r>
            <a:r>
              <a:rPr lang="zh-TW" altLang="en-US" dirty="0">
                <a:latin typeface="華康儷宋 Std W3" panose="02020300000000000000" pitchFamily="18" charset="-120"/>
                <a:ea typeface="華康儷宋 Std W3" panose="02020300000000000000" pitchFamily="18" charset="-120"/>
              </a:rPr>
              <a:t>。</a:t>
            </a:r>
          </a:p>
          <a:p>
            <a:pPr>
              <a:defRPr/>
            </a:pPr>
            <a:endParaRPr lang="zh-TW" altLang="en-US" sz="3200" dirty="0">
              <a:latin typeface="華康儷宋 Std W3" panose="02020300000000000000" pitchFamily="18" charset="-120"/>
              <a:ea typeface="華康儷宋 Std W3" panose="02020300000000000000" pitchFamily="18" charset="-12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dirty="0">
              <a:ln>
                <a:noFill/>
              </a:ln>
              <a:effectLst/>
              <a:uLnTx/>
              <a:uFillTx/>
              <a:latin typeface="華康儷宋 Std W3" panose="02020300000000000000" pitchFamily="18" charset="-120"/>
              <a:ea typeface="華康儷宋 Std W3" panose="02020300000000000000" pitchFamily="18" charset="-12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dirty="0">
              <a:ln>
                <a:noFill/>
              </a:ln>
              <a:effectLst/>
              <a:uLnTx/>
              <a:uFillTx/>
              <a:latin typeface="華康儷宋 Std W3" panose="02020300000000000000" pitchFamily="18" charset="-120"/>
              <a:ea typeface="華康儷宋 Std W3" panose="02020300000000000000" pitchFamily="18" charset="-120"/>
              <a:cs typeface="+mn-cs"/>
            </a:endParaRP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TW" altLang="en-US" sz="6000" dirty="0">
                <a:latin typeface="華康儷宋 Std W5" panose="02020500000000000000" pitchFamily="18" charset="-120"/>
                <a:ea typeface="華康儷宋 Std W5" panose="02020500000000000000" pitchFamily="18" charset="-120"/>
              </a:rPr>
              <a:t>觀察法結果（</a:t>
            </a:r>
            <a:r>
              <a:rPr lang="en-US" altLang="zh-TW" sz="6000" dirty="0">
                <a:latin typeface="華康儷宋 Std W5" panose="02020500000000000000" pitchFamily="18" charset="-120"/>
                <a:ea typeface="華康儷宋 Std W5" panose="02020500000000000000" pitchFamily="18" charset="-120"/>
              </a:rPr>
              <a:t>Observation</a:t>
            </a:r>
            <a:r>
              <a:rPr lang="zh-TW" altLang="en-US" sz="6000" dirty="0">
                <a:latin typeface="華康儷宋 Std W5" panose="02020500000000000000" pitchFamily="18" charset="-120"/>
                <a:ea typeface="華康儷宋 Std W5" panose="02020500000000000000" pitchFamily="18" charset="-120"/>
              </a:rPr>
              <a:t>）</a:t>
            </a:r>
            <a:endParaRPr kumimoji="0" lang="zh-TW" altLang="en-US" sz="6000" b="0" i="0" u="none" strike="noStrike" kern="1200" cap="none" spc="0" normalizeH="0" baseline="0" noProof="0" dirty="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pic>
        <p:nvPicPr>
          <p:cNvPr id="14" name="圖片 13">
            <a:extLst>
              <a:ext uri="{FF2B5EF4-FFF2-40B4-BE49-F238E27FC236}">
                <a16:creationId xmlns:a16="http://schemas.microsoft.com/office/drawing/2014/main" id="{47F37306-4F19-3EBC-D45E-C5F5144A5DB5}"/>
              </a:ext>
            </a:extLst>
          </p:cNvPr>
          <p:cNvPicPr>
            <a:picLocks noChangeAspect="1"/>
          </p:cNvPicPr>
          <p:nvPr/>
        </p:nvPicPr>
        <p:blipFill>
          <a:blip r:embed="rId6"/>
          <a:stretch>
            <a:fillRect/>
          </a:stretch>
        </p:blipFill>
        <p:spPr>
          <a:xfrm>
            <a:off x="7401037" y="3167034"/>
            <a:ext cx="10578619" cy="4825676"/>
          </a:xfrm>
          <a:prstGeom prst="rect">
            <a:avLst/>
          </a:prstGeom>
        </p:spPr>
      </p:pic>
    </p:spTree>
    <p:extLst>
      <p:ext uri="{BB962C8B-B14F-4D97-AF65-F5344CB8AC3E}">
        <p14:creationId xmlns:p14="http://schemas.microsoft.com/office/powerpoint/2010/main" val="147726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5B5B"/>
        </a:solidFill>
        <a:effectLst/>
      </p:bgPr>
    </p:bg>
    <p:spTree>
      <p:nvGrpSpPr>
        <p:cNvPr id="1" name=""/>
        <p:cNvGrpSpPr/>
        <p:nvPr/>
      </p:nvGrpSpPr>
      <p:grpSpPr>
        <a:xfrm>
          <a:off x="0" y="0"/>
          <a:ext cx="0" cy="0"/>
          <a:chOff x="0" y="0"/>
          <a:chExt cx="0" cy="0"/>
        </a:xfrm>
      </p:grpSpPr>
      <p:grpSp>
        <p:nvGrpSpPr>
          <p:cNvPr id="2" name="Group 2"/>
          <p:cNvGrpSpPr/>
          <p:nvPr/>
        </p:nvGrpSpPr>
        <p:grpSpPr>
          <a:xfrm>
            <a:off x="342684" y="674067"/>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7" name="Freeform 7"/>
          <p:cNvSpPr/>
          <p:nvPr/>
        </p:nvSpPr>
        <p:spPr>
          <a:xfrm>
            <a:off x="1342155" y="1199427"/>
            <a:ext cx="7927321" cy="9229442"/>
          </a:xfrm>
          <a:custGeom>
            <a:avLst/>
            <a:gdLst/>
            <a:ahLst/>
            <a:cxnLst/>
            <a:rect l="l" t="t" r="r" b="b"/>
            <a:pathLst>
              <a:path w="7927321" h="9229442">
                <a:moveTo>
                  <a:pt x="0" y="0"/>
                </a:moveTo>
                <a:lnTo>
                  <a:pt x="7927320" y="0"/>
                </a:lnTo>
                <a:lnTo>
                  <a:pt x="7927320" y="9229442"/>
                </a:lnTo>
                <a:lnTo>
                  <a:pt x="0" y="9229442"/>
                </a:lnTo>
                <a:lnTo>
                  <a:pt x="0" y="0"/>
                </a:lnTo>
                <a:close/>
              </a:path>
            </a:pathLst>
          </a:custGeom>
          <a:blipFill>
            <a:blip r:embed="rId2"/>
            <a:stretch>
              <a:fillRect b="-38814"/>
            </a:stretch>
          </a:blipFill>
        </p:spPr>
        <p:txBody>
          <a:bodyPr/>
          <a:lstStyle/>
          <a:p>
            <a:endParaRPr lang="zh-TW" altLang="en-US"/>
          </a:p>
        </p:txBody>
      </p:sp>
      <p:sp>
        <p:nvSpPr>
          <p:cNvPr id="9" name="TextBox 9"/>
          <p:cNvSpPr txBox="1"/>
          <p:nvPr/>
        </p:nvSpPr>
        <p:spPr>
          <a:xfrm>
            <a:off x="10678952" y="3780036"/>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01</a:t>
            </a:r>
            <a:endParaRPr lang="en-US" sz="20000">
              <a:solidFill>
                <a:srgbClr val="FFFFFF"/>
              </a:solidFill>
              <a:latin typeface="Fredoka Bold"/>
            </a:endParaRPr>
          </a:p>
        </p:txBody>
      </p:sp>
      <p:sp>
        <p:nvSpPr>
          <p:cNvPr id="16" name="Freeform 16"/>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17" name="Group 17"/>
          <p:cNvGrpSpPr/>
          <p:nvPr/>
        </p:nvGrpSpPr>
        <p:grpSpPr>
          <a:xfrm>
            <a:off x="14983313" y="9428029"/>
            <a:ext cx="2676717" cy="200365"/>
            <a:chOff x="0" y="9216"/>
            <a:chExt cx="3568956" cy="267153"/>
          </a:xfrm>
        </p:grpSpPr>
        <p:grpSp>
          <p:nvGrpSpPr>
            <p:cNvPr id="18" name="Group 18"/>
            <p:cNvGrpSpPr/>
            <p:nvPr/>
          </p:nvGrpSpPr>
          <p:grpSpPr>
            <a:xfrm>
              <a:off x="3301803" y="9216"/>
              <a:ext cx="267153" cy="267153"/>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20" name="TextBox 20"/>
            <p:cNvSpPr txBox="1"/>
            <p:nvPr/>
          </p:nvSpPr>
          <p:spPr>
            <a:xfrm>
              <a:off x="0" y="19051"/>
              <a:ext cx="3088834" cy="239381"/>
            </a:xfrm>
            <a:prstGeom prst="rect">
              <a:avLst/>
            </a:prstGeom>
          </p:spPr>
          <p:txBody>
            <a:bodyPr lIns="0" tIns="0" rIns="0" bIns="0" rtlCol="0" anchor="t">
              <a:spAutoFit/>
            </a:bodyPr>
            <a:lstStyle/>
            <a:p>
              <a:pPr algn="r">
                <a:lnSpc>
                  <a:spcPts val="1400"/>
                </a:lnSpc>
              </a:pPr>
              <a:r>
                <a:rPr lang="en-US" sz="1400" spc="70" dirty="0">
                  <a:solidFill>
                    <a:srgbClr val="FFFFFF"/>
                  </a:solidFill>
                  <a:latin typeface="Montserrat Classic Bold"/>
                </a:rPr>
                <a:t>03 </a:t>
              </a:r>
              <a:endParaRPr lang="en-US" sz="1400" spc="70" dirty="0">
                <a:solidFill>
                  <a:srgbClr val="FFFFFF"/>
                </a:solidFill>
                <a:latin typeface="Montserrat Classic"/>
              </a:endParaRPr>
            </a:p>
          </p:txBody>
        </p:sp>
      </p:grpSp>
      <p:sp>
        <p:nvSpPr>
          <p:cNvPr id="8" name="文字方塊 7">
            <a:extLst>
              <a:ext uri="{FF2B5EF4-FFF2-40B4-BE49-F238E27FC236}">
                <a16:creationId xmlns:a16="http://schemas.microsoft.com/office/drawing/2014/main" id="{74420243-D2B2-62C5-B982-09F024394368}"/>
              </a:ext>
            </a:extLst>
          </p:cNvPr>
          <p:cNvSpPr txBox="1"/>
          <p:nvPr/>
        </p:nvSpPr>
        <p:spPr>
          <a:xfrm>
            <a:off x="10678952" y="5143500"/>
            <a:ext cx="6023429" cy="1569660"/>
          </a:xfrm>
          <a:prstGeom prst="rect">
            <a:avLst/>
          </a:prstGeom>
          <a:noFill/>
        </p:spPr>
        <p:txBody>
          <a:bodyPr wrap="square" rtlCol="0">
            <a:spAutoFit/>
          </a:bodyPr>
          <a:lstStyle/>
          <a:p>
            <a:r>
              <a:rPr lang="zh-TW" altLang="en-US" sz="9600">
                <a:solidFill>
                  <a:schemeClr val="bg1"/>
                </a:solidFill>
                <a:latin typeface="華康儷宋 Std W3" panose="02020300000000000000" pitchFamily="18" charset="-120"/>
                <a:ea typeface="華康儷宋 Std W3" panose="02020300000000000000" pitchFamily="18" charset="-120"/>
              </a:rPr>
              <a:t>研究背景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Focus group</a:t>
            </a:r>
            <a:r>
              <a:rPr lang="zh-TW" altLang="en-US" sz="6000" dirty="0">
                <a:latin typeface="華康儷宋 Std W5" panose="02020500000000000000" pitchFamily="18" charset="-120"/>
                <a:ea typeface="華康儷宋 Std W5" panose="02020500000000000000" pitchFamily="18" charset="-120"/>
              </a:rPr>
              <a:t>）</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共 </a:t>
            </a:r>
            <a:r>
              <a:rPr lang="en-US" altLang="zh-TW" dirty="0">
                <a:latin typeface="華康儷宋 Std W3" panose="02020300000000000000" pitchFamily="18" charset="-120"/>
                <a:ea typeface="華康儷宋 Std W3" panose="02020300000000000000" pitchFamily="18" charset="-120"/>
              </a:rPr>
              <a:t>4 </a:t>
            </a:r>
            <a:r>
              <a:rPr lang="zh-TW" altLang="en-US" dirty="0">
                <a:latin typeface="華康儷宋 Std W3" panose="02020300000000000000" pitchFamily="18" charset="-120"/>
                <a:ea typeface="華康儷宋 Std W3" panose="02020300000000000000" pitchFamily="18" charset="-120"/>
              </a:rPr>
              <a:t>個焦點小組，共 </a:t>
            </a:r>
            <a:r>
              <a:rPr lang="en-US" altLang="zh-TW" dirty="0">
                <a:latin typeface="華康儷宋 Std W3" panose="02020300000000000000" pitchFamily="18" charset="-120"/>
                <a:ea typeface="華康儷宋 Std W3" panose="02020300000000000000" pitchFamily="18" charset="-120"/>
              </a:rPr>
              <a:t>14</a:t>
            </a:r>
            <a:r>
              <a:rPr lang="zh-TW" altLang="en-US" dirty="0">
                <a:latin typeface="華康儷宋 Std W3" panose="02020300000000000000" pitchFamily="18" charset="-120"/>
                <a:ea typeface="華康儷宋 Std W3" panose="02020300000000000000" pitchFamily="18" charset="-120"/>
              </a:rPr>
              <a:t> 為居民</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主題：</a:t>
            </a:r>
          </a:p>
        </p:txBody>
      </p:sp>
      <p:grpSp>
        <p:nvGrpSpPr>
          <p:cNvPr id="22" name="群組 21">
            <a:extLst>
              <a:ext uri="{FF2B5EF4-FFF2-40B4-BE49-F238E27FC236}">
                <a16:creationId xmlns:a16="http://schemas.microsoft.com/office/drawing/2014/main" id="{0B3CF200-B49E-93AC-1F14-B07621AF8EF8}"/>
              </a:ext>
            </a:extLst>
          </p:cNvPr>
          <p:cNvGrpSpPr/>
          <p:nvPr/>
        </p:nvGrpSpPr>
        <p:grpSpPr>
          <a:xfrm>
            <a:off x="2348600" y="5877856"/>
            <a:ext cx="13590799" cy="2107772"/>
            <a:chOff x="2197088" y="5459403"/>
            <a:chExt cx="13590799" cy="2107772"/>
          </a:xfrm>
        </p:grpSpPr>
        <p:sp>
          <p:nvSpPr>
            <p:cNvPr id="18" name="矩形: 圓角 17">
              <a:extLst>
                <a:ext uri="{FF2B5EF4-FFF2-40B4-BE49-F238E27FC236}">
                  <a16:creationId xmlns:a16="http://schemas.microsoft.com/office/drawing/2014/main" id="{A2AED66E-25A7-8DB0-CFAB-472BFF47D80B}"/>
                </a:ext>
              </a:extLst>
            </p:cNvPr>
            <p:cNvSpPr/>
            <p:nvPr/>
          </p:nvSpPr>
          <p:spPr>
            <a:xfrm>
              <a:off x="2197088" y="5459406"/>
              <a:ext cx="2805193" cy="21077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800" dirty="0">
                  <a:latin typeface="華康儷宋 Std W5" panose="02020500000000000000" pitchFamily="18" charset="-120"/>
                  <a:ea typeface="華康儷宋 Std W5" panose="02020500000000000000" pitchFamily="18" charset="-120"/>
                </a:rPr>
                <a:t>惡意破壞</a:t>
              </a:r>
              <a:endParaRPr lang="en-US" altLang="zh-TW" sz="2800" dirty="0">
                <a:latin typeface="華康儷宋 Std W5" panose="02020500000000000000" pitchFamily="18" charset="-120"/>
                <a:ea typeface="華康儷宋 Std W5" panose="02020500000000000000" pitchFamily="18" charset="-120"/>
              </a:endParaRPr>
            </a:p>
            <a:p>
              <a:pPr algn="ctr"/>
              <a:r>
                <a:rPr lang="zh-TW" altLang="en-US" sz="2800" b="1" dirty="0">
                  <a:latin typeface="華康儷宋 Std W3" panose="02020300000000000000" pitchFamily="18" charset="-120"/>
                  <a:ea typeface="華康儷宋 Std W3" panose="02020300000000000000" pitchFamily="18" charset="-120"/>
                </a:rPr>
                <a:t>的本質</a:t>
              </a:r>
            </a:p>
          </p:txBody>
        </p:sp>
        <p:sp>
          <p:nvSpPr>
            <p:cNvPr id="19" name="矩形: 圓角 18">
              <a:extLst>
                <a:ext uri="{FF2B5EF4-FFF2-40B4-BE49-F238E27FC236}">
                  <a16:creationId xmlns:a16="http://schemas.microsoft.com/office/drawing/2014/main" id="{76438E67-D803-8566-EE60-80C9EA046E44}"/>
                </a:ext>
              </a:extLst>
            </p:cNvPr>
            <p:cNvSpPr/>
            <p:nvPr/>
          </p:nvSpPr>
          <p:spPr>
            <a:xfrm>
              <a:off x="5792290" y="5459405"/>
              <a:ext cx="2805193" cy="21077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800" b="1" dirty="0">
                  <a:latin typeface="華康儷宋 Std W3" panose="02020300000000000000" pitchFamily="18" charset="-120"/>
                  <a:ea typeface="華康儷宋 Std W3" panose="02020300000000000000" pitchFamily="18" charset="-120"/>
                </a:rPr>
                <a:t>惡意破壞者</a:t>
              </a:r>
              <a:endParaRPr lang="en-US" altLang="zh-TW" sz="2800" b="1" dirty="0">
                <a:latin typeface="華康儷宋 Std W3" panose="02020300000000000000" pitchFamily="18" charset="-120"/>
                <a:ea typeface="華康儷宋 Std W3" panose="02020300000000000000" pitchFamily="18" charset="-120"/>
              </a:endParaRPr>
            </a:p>
            <a:p>
              <a:pPr algn="ctr"/>
              <a:r>
                <a:rPr lang="zh-TW" altLang="en-US" sz="2800" b="1" dirty="0">
                  <a:latin typeface="華康儷宋 Std W3" panose="02020300000000000000" pitchFamily="18" charset="-120"/>
                  <a:ea typeface="華康儷宋 Std W3" panose="02020300000000000000" pitchFamily="18" charset="-120"/>
                </a:rPr>
                <a:t>的動機</a:t>
              </a:r>
            </a:p>
          </p:txBody>
        </p:sp>
        <p:sp>
          <p:nvSpPr>
            <p:cNvPr id="20" name="矩形: 圓角 19">
              <a:extLst>
                <a:ext uri="{FF2B5EF4-FFF2-40B4-BE49-F238E27FC236}">
                  <a16:creationId xmlns:a16="http://schemas.microsoft.com/office/drawing/2014/main" id="{BD47BB26-1B7F-0625-1E58-1985F5A20E32}"/>
                </a:ext>
              </a:extLst>
            </p:cNvPr>
            <p:cNvSpPr/>
            <p:nvPr/>
          </p:nvSpPr>
          <p:spPr>
            <a:xfrm>
              <a:off x="9387492" y="5459404"/>
              <a:ext cx="2805193" cy="21077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800" b="1" dirty="0">
                  <a:latin typeface="華康儷宋 Std W3" panose="02020300000000000000" pitchFamily="18" charset="-120"/>
                  <a:ea typeface="華康儷宋 Std W3" panose="02020300000000000000" pitchFamily="18" charset="-120"/>
                </a:rPr>
                <a:t>共同控制責任</a:t>
              </a:r>
              <a:endParaRPr lang="zh-TW" altLang="en-US" sz="4400" b="1" dirty="0">
                <a:latin typeface="華康儷宋 Std W3" panose="02020300000000000000" pitchFamily="18" charset="-120"/>
                <a:ea typeface="華康儷宋 Std W3" panose="02020300000000000000" pitchFamily="18" charset="-120"/>
              </a:endParaRPr>
            </a:p>
          </p:txBody>
        </p:sp>
        <p:sp>
          <p:nvSpPr>
            <p:cNvPr id="21" name="矩形: 圓角 20">
              <a:extLst>
                <a:ext uri="{FF2B5EF4-FFF2-40B4-BE49-F238E27FC236}">
                  <a16:creationId xmlns:a16="http://schemas.microsoft.com/office/drawing/2014/main" id="{9A2C90A3-5FEC-5672-66C4-FE483FED7287}"/>
                </a:ext>
              </a:extLst>
            </p:cNvPr>
            <p:cNvSpPr/>
            <p:nvPr/>
          </p:nvSpPr>
          <p:spPr>
            <a:xfrm>
              <a:off x="12982694" y="5459403"/>
              <a:ext cx="2805193" cy="21077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800" b="1" dirty="0">
                  <a:latin typeface="華康儷宋 Std W3" panose="02020300000000000000" pitchFamily="18" charset="-120"/>
                  <a:ea typeface="華康儷宋 Std W3" panose="02020300000000000000" pitchFamily="18" charset="-120"/>
                </a:rPr>
                <a:t>現實世界與</a:t>
              </a:r>
              <a:r>
                <a:rPr lang="en-US" altLang="zh-TW" sz="2800" b="1" dirty="0">
                  <a:latin typeface="華康儷宋 Std W3" panose="02020300000000000000" pitchFamily="18" charset="-120"/>
                  <a:ea typeface="華康儷宋 Std W3" panose="02020300000000000000" pitchFamily="18" charset="-120"/>
                </a:rPr>
                <a:t>《</a:t>
              </a:r>
              <a:r>
                <a:rPr lang="zh-TW" altLang="en-US" sz="2800" b="1" dirty="0">
                  <a:latin typeface="華康儷宋 Std W3" panose="02020300000000000000" pitchFamily="18" charset="-120"/>
                  <a:ea typeface="華康儷宋 Std W3" panose="02020300000000000000" pitchFamily="18" charset="-120"/>
                </a:rPr>
                <a:t>第二人生</a:t>
              </a:r>
              <a:r>
                <a:rPr lang="en-US" altLang="zh-TW" sz="2800" b="1" dirty="0">
                  <a:latin typeface="華康儷宋 Std W3" panose="02020300000000000000" pitchFamily="18" charset="-120"/>
                  <a:ea typeface="華康儷宋 Std W3" panose="02020300000000000000" pitchFamily="18" charset="-120"/>
                </a:rPr>
                <a:t>》</a:t>
              </a:r>
              <a:r>
                <a:rPr lang="zh-TW" altLang="en-US" sz="2800" b="1" dirty="0">
                  <a:latin typeface="華康儷宋 Std W3" panose="02020300000000000000" pitchFamily="18" charset="-120"/>
                  <a:ea typeface="華康儷宋 Std W3" panose="02020300000000000000" pitchFamily="18" charset="-120"/>
                </a:rPr>
                <a:t>之間的關聯</a:t>
              </a:r>
            </a:p>
          </p:txBody>
        </p:sp>
      </p:grpSp>
      <p:grpSp>
        <p:nvGrpSpPr>
          <p:cNvPr id="14" name="Group 17">
            <a:extLst>
              <a:ext uri="{FF2B5EF4-FFF2-40B4-BE49-F238E27FC236}">
                <a16:creationId xmlns:a16="http://schemas.microsoft.com/office/drawing/2014/main" id="{663F1CA6-836C-B18A-C2A8-270A4B34A53B}"/>
              </a:ext>
            </a:extLst>
          </p:cNvPr>
          <p:cNvGrpSpPr/>
          <p:nvPr/>
        </p:nvGrpSpPr>
        <p:grpSpPr>
          <a:xfrm>
            <a:off x="14983313" y="9428029"/>
            <a:ext cx="2676720" cy="366449"/>
            <a:chOff x="0" y="9216"/>
            <a:chExt cx="3568956" cy="488598"/>
          </a:xfrm>
        </p:grpSpPr>
        <p:grpSp>
          <p:nvGrpSpPr>
            <p:cNvPr id="15" name="Group 18">
              <a:extLst>
                <a:ext uri="{FF2B5EF4-FFF2-40B4-BE49-F238E27FC236}">
                  <a16:creationId xmlns:a16="http://schemas.microsoft.com/office/drawing/2014/main" id="{6768C4CA-4041-76F5-BCBF-002C935FA995}"/>
                </a:ext>
              </a:extLst>
            </p:cNvPr>
            <p:cNvGrpSpPr/>
            <p:nvPr/>
          </p:nvGrpSpPr>
          <p:grpSpPr>
            <a:xfrm>
              <a:off x="3301803" y="9216"/>
              <a:ext cx="267153" cy="267153"/>
              <a:chOff x="0" y="0"/>
              <a:chExt cx="6350000" cy="6350000"/>
            </a:xfrm>
          </p:grpSpPr>
          <p:sp>
            <p:nvSpPr>
              <p:cNvPr id="17" name="Freeform 19">
                <a:extLst>
                  <a:ext uri="{FF2B5EF4-FFF2-40B4-BE49-F238E27FC236}">
                    <a16:creationId xmlns:a16="http://schemas.microsoft.com/office/drawing/2014/main" id="{93358ACE-4036-D6E8-02A2-B5B3C667747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6" name="TextBox 20">
              <a:extLst>
                <a:ext uri="{FF2B5EF4-FFF2-40B4-BE49-F238E27FC236}">
                  <a16:creationId xmlns:a16="http://schemas.microsoft.com/office/drawing/2014/main" id="{2D081945-FFF0-CDAD-7CB0-6B1F3E2A5182}"/>
                </a:ext>
              </a:extLst>
            </p:cNvPr>
            <p:cNvSpPr txBox="1"/>
            <p:nvPr/>
          </p:nvSpPr>
          <p:spPr>
            <a:xfrm>
              <a:off x="0" y="19051"/>
              <a:ext cx="3088833" cy="478763"/>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chemeClr val="accent6">
                      <a:lumMod val="50000"/>
                    </a:schemeClr>
                  </a:solidFill>
                  <a:latin typeface="Montserrat Classic Bold"/>
                </a:rPr>
                <a:t>30</a:t>
              </a:r>
            </a:p>
            <a:p>
              <a:pPr marL="0" marR="0" lvl="0" indent="0" algn="r" defTabSz="914400" rtl="0" eaLnBrk="1" fontAlgn="auto" latinLnBrk="0" hangingPunct="1">
                <a:lnSpc>
                  <a:spcPts val="1400"/>
                </a:lnSpc>
                <a:spcBef>
                  <a:spcPts val="0"/>
                </a:spcBef>
                <a:spcAft>
                  <a:spcPts val="0"/>
                </a:spcAft>
                <a:buClrTx/>
                <a:buSzTx/>
                <a:buFontTx/>
                <a:buNone/>
                <a:tabLst/>
                <a:defRPr/>
              </a:pP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Tree>
    <p:extLst>
      <p:ext uri="{BB962C8B-B14F-4D97-AF65-F5344CB8AC3E}">
        <p14:creationId xmlns:p14="http://schemas.microsoft.com/office/powerpoint/2010/main" val="3323331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惡意破壞的本質</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TW" dirty="0">
                <a:latin typeface="華康儷宋 Std W5" panose="02020500000000000000" pitchFamily="18" charset="-120"/>
                <a:ea typeface="華康儷宋 Std W5" panose="02020500000000000000" pitchFamily="18" charset="-120"/>
              </a:rPr>
              <a:t>12</a:t>
            </a:r>
            <a:r>
              <a:rPr lang="zh-TW" altLang="en-US" dirty="0">
                <a:latin typeface="華康儷宋 Std W5" panose="02020500000000000000" pitchFamily="18" charset="-120"/>
                <a:ea typeface="華康儷宋 Std W5" panose="02020500000000000000" pitchFamily="18" charset="-120"/>
              </a:rPr>
              <a:t> 位參與者曾有過惡意破壞的直接經歷</a:t>
            </a:r>
            <a:endParaRPr lang="en-US" altLang="zh-TW" dirty="0">
              <a:latin typeface="華康儷宋 Std W5" panose="02020500000000000000" pitchFamily="18" charset="-120"/>
              <a:ea typeface="華康儷宋 Std W5" panose="02020500000000000000" pitchFamily="18" charset="-120"/>
            </a:endParaRPr>
          </a:p>
          <a:p>
            <a:pPr lvl="1">
              <a:lnSpc>
                <a:spcPct val="150000"/>
              </a:lnSpc>
            </a:pPr>
            <a:r>
              <a:rPr lang="zh-TW" altLang="en-US" dirty="0">
                <a:latin typeface="華康儷宋 Std W3" panose="02020300000000000000" pitchFamily="18" charset="-120"/>
                <a:ea typeface="華康儷宋 Std W3" panose="02020300000000000000" pitchFamily="18" charset="-120"/>
              </a:rPr>
              <a:t>認為惡意破壞是</a:t>
            </a:r>
            <a:r>
              <a:rPr lang="zh-TW" altLang="en-US" dirty="0">
                <a:solidFill>
                  <a:srgbClr val="FF0000"/>
                </a:solidFill>
                <a:latin typeface="華康儷宋 Std W3" panose="02020300000000000000" pitchFamily="18" charset="-120"/>
                <a:ea typeface="華康儷宋 Std W3" panose="02020300000000000000" pitchFamily="18" charset="-120"/>
              </a:rPr>
              <a:t>不可接受的、持續的</a:t>
            </a:r>
            <a:r>
              <a:rPr lang="zh-TW" altLang="en-US" dirty="0">
                <a:latin typeface="華康儷宋 Std W3" panose="02020300000000000000" pitchFamily="18" charset="-120"/>
                <a:ea typeface="華康儷宋 Std W3" panose="02020300000000000000" pitchFamily="18" charset="-120"/>
              </a:rPr>
              <a:t>行為，會破壞享受第二人生的能力</a:t>
            </a:r>
            <a:endParaRPr lang="en-US" altLang="zh-TW" dirty="0">
              <a:latin typeface="華康儷宋 Std W3" panose="02020300000000000000" pitchFamily="18" charset="-120"/>
              <a:ea typeface="華康儷宋 Std W3" panose="02020300000000000000" pitchFamily="18" charset="-120"/>
            </a:endParaRPr>
          </a:p>
          <a:p>
            <a:pPr>
              <a:lnSpc>
                <a:spcPct val="150000"/>
              </a:lnSpc>
            </a:pP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5" panose="02020500000000000000" pitchFamily="18" charset="-120"/>
                <a:ea typeface="華康儷宋 Std W5" panose="02020500000000000000" pitchFamily="18" charset="-120"/>
              </a:rPr>
              <a:t>惡意破壞具有某種形式的意圖和持久性</a:t>
            </a:r>
            <a:endParaRPr lang="en-US" altLang="zh-TW" dirty="0">
              <a:latin typeface="華康儷宋 Std W5" panose="02020500000000000000" pitchFamily="18" charset="-120"/>
              <a:ea typeface="華康儷宋 Std W5" panose="02020500000000000000" pitchFamily="18" charset="-120"/>
            </a:endParaRPr>
          </a:p>
          <a:p>
            <a:pPr lvl="1">
              <a:lnSpc>
                <a:spcPct val="150000"/>
              </a:lnSpc>
            </a:pPr>
            <a:r>
              <a:rPr lang="zh-TW" altLang="en-US" dirty="0">
                <a:latin typeface="華康儷宋 Std W3" panose="02020300000000000000" pitchFamily="18" charset="-120"/>
                <a:ea typeface="華康儷宋 Std W3" panose="02020300000000000000" pitchFamily="18" charset="-120"/>
              </a:rPr>
              <a:t>清楚</a:t>
            </a:r>
            <a:r>
              <a:rPr lang="zh-TW" altLang="en-US" dirty="0">
                <a:solidFill>
                  <a:srgbClr val="FF0000"/>
                </a:solidFill>
                <a:latin typeface="華康儷宋 Std W3" panose="02020300000000000000" pitchFamily="18" charset="-120"/>
                <a:ea typeface="華康儷宋 Std W3" panose="02020300000000000000" pitchFamily="18" charset="-120"/>
              </a:rPr>
              <a:t>意外的攻擊</a:t>
            </a:r>
            <a:r>
              <a:rPr lang="zh-TW" altLang="en-US" dirty="0">
                <a:latin typeface="華康儷宋 Std W3" panose="02020300000000000000" pitchFamily="18" charset="-120"/>
                <a:ea typeface="華康儷宋 Std W3" panose="02020300000000000000" pitchFamily="18" charset="-120"/>
              </a:rPr>
              <a:t>不被視為惡意破壞</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「完全不可接受。有時，由於延遲，虛擬化身對其他人來說是看不見的，所以</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推</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可能是偶然的，但如果他們不斷跟隨你推你，那麼你就知道這是惡意破壞」（</a:t>
            </a:r>
            <a:r>
              <a:rPr lang="en-US" altLang="zh-TW" dirty="0">
                <a:latin typeface="華康儷宋 Std W3" panose="02020300000000000000" pitchFamily="18" charset="-120"/>
                <a:ea typeface="華康儷宋 Std W3" panose="02020300000000000000" pitchFamily="18" charset="-120"/>
              </a:rPr>
              <a:t>SM</a:t>
            </a:r>
            <a:r>
              <a:rPr lang="zh-TW" altLang="en-US" dirty="0">
                <a:latin typeface="華康儷宋 Std W3" panose="02020300000000000000" pitchFamily="18" charset="-120"/>
                <a:ea typeface="華康儷宋 Std W3" panose="02020300000000000000" pitchFamily="18" charset="-120"/>
              </a:rPr>
              <a:t>）</a:t>
            </a:r>
          </a:p>
        </p:txBody>
      </p:sp>
      <p:grpSp>
        <p:nvGrpSpPr>
          <p:cNvPr id="19" name="群組 18">
            <a:extLst>
              <a:ext uri="{FF2B5EF4-FFF2-40B4-BE49-F238E27FC236}">
                <a16:creationId xmlns:a16="http://schemas.microsoft.com/office/drawing/2014/main" id="{A4AB0A18-7A01-6BE0-8B99-CAD94A1C0702}"/>
              </a:ext>
            </a:extLst>
          </p:cNvPr>
          <p:cNvGrpSpPr/>
          <p:nvPr/>
        </p:nvGrpSpPr>
        <p:grpSpPr>
          <a:xfrm>
            <a:off x="4703736" y="8197204"/>
            <a:ext cx="8986434" cy="1354647"/>
            <a:chOff x="4703736" y="7608273"/>
            <a:chExt cx="8986434" cy="1354647"/>
          </a:xfrm>
        </p:grpSpPr>
        <p:sp>
          <p:nvSpPr>
            <p:cNvPr id="17" name="矩形: 圓角 16">
              <a:extLst>
                <a:ext uri="{FF2B5EF4-FFF2-40B4-BE49-F238E27FC236}">
                  <a16:creationId xmlns:a16="http://schemas.microsoft.com/office/drawing/2014/main" id="{1367AE06-1AFF-5027-22E5-21773CBED51D}"/>
                </a:ext>
              </a:extLst>
            </p:cNvPr>
            <p:cNvSpPr/>
            <p:nvPr/>
          </p:nvSpPr>
          <p:spPr>
            <a:xfrm>
              <a:off x="4809642" y="7738554"/>
              <a:ext cx="8880528" cy="1224366"/>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2B550AAE-EEBA-592F-E7C6-ACB3E95B12E8}"/>
                </a:ext>
              </a:extLst>
            </p:cNvPr>
            <p:cNvGrpSpPr/>
            <p:nvPr/>
          </p:nvGrpSpPr>
          <p:grpSpPr>
            <a:xfrm>
              <a:off x="4703736" y="7608273"/>
              <a:ext cx="8880528" cy="1224366"/>
              <a:chOff x="4618349" y="7608272"/>
              <a:chExt cx="8880528" cy="1224366"/>
            </a:xfrm>
          </p:grpSpPr>
          <p:sp>
            <p:nvSpPr>
              <p:cNvPr id="14" name="矩形: 圓角 13">
                <a:extLst>
                  <a:ext uri="{FF2B5EF4-FFF2-40B4-BE49-F238E27FC236}">
                    <a16:creationId xmlns:a16="http://schemas.microsoft.com/office/drawing/2014/main" id="{3A322510-A53D-9317-09D1-73FE5C30D069}"/>
                  </a:ext>
                </a:extLst>
              </p:cNvPr>
              <p:cNvSpPr/>
              <p:nvPr/>
            </p:nvSpPr>
            <p:spPr>
              <a:xfrm>
                <a:off x="4618349" y="7608272"/>
                <a:ext cx="8880528" cy="1224366"/>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DCF4133D-434A-6532-D3D5-0158126FEBCD}"/>
                  </a:ext>
                </a:extLst>
              </p:cNvPr>
              <p:cNvSpPr txBox="1"/>
              <p:nvPr/>
            </p:nvSpPr>
            <p:spPr>
              <a:xfrm>
                <a:off x="5354591" y="7862910"/>
                <a:ext cx="7408043" cy="715089"/>
              </a:xfrm>
              <a:prstGeom prst="roundRect">
                <a:avLst/>
              </a:prstGeom>
              <a:noFill/>
            </p:spPr>
            <p:txBody>
              <a:bodyPr wrap="square">
                <a:spAutoFit/>
              </a:bodyPr>
              <a:lstStyle/>
              <a:p>
                <a:pPr algn="ctr"/>
                <a:r>
                  <a:rPr lang="en-US" altLang="zh-TW" sz="3600" dirty="0">
                    <a:solidFill>
                      <a:schemeClr val="bg1"/>
                    </a:solidFill>
                    <a:latin typeface="華康儷宋 Std W5" panose="02020500000000000000" pitchFamily="18" charset="-120"/>
                    <a:ea typeface="華康儷宋 Std W5" panose="02020500000000000000" pitchFamily="18" charset="-120"/>
                  </a:rPr>
                  <a:t>《</a:t>
                </a:r>
                <a:r>
                  <a:rPr lang="zh-TW" altLang="en-US" sz="3600" dirty="0">
                    <a:solidFill>
                      <a:schemeClr val="bg1"/>
                    </a:solidFill>
                    <a:latin typeface="華康儷宋 Std W5" panose="02020500000000000000" pitchFamily="18" charset="-120"/>
                    <a:ea typeface="華康儷宋 Std W5" panose="02020500000000000000" pitchFamily="18" charset="-120"/>
                  </a:rPr>
                  <a:t>第二人生</a:t>
                </a:r>
                <a:r>
                  <a:rPr lang="en-US" altLang="zh-TW" sz="3600" dirty="0">
                    <a:solidFill>
                      <a:schemeClr val="bg1"/>
                    </a:solidFill>
                    <a:latin typeface="華康儷宋 Std W5" panose="02020500000000000000" pitchFamily="18" charset="-120"/>
                    <a:ea typeface="華康儷宋 Std W5" panose="02020500000000000000" pitchFamily="18" charset="-120"/>
                  </a:rPr>
                  <a:t>》</a:t>
                </a:r>
                <a:r>
                  <a:rPr lang="zh-TW" altLang="en-US" sz="3600" dirty="0">
                    <a:solidFill>
                      <a:schemeClr val="bg1"/>
                    </a:solidFill>
                    <a:latin typeface="華康儷宋 Std W5" panose="02020500000000000000" pitchFamily="18" charset="-120"/>
                    <a:ea typeface="華康儷宋 Std W5" panose="02020500000000000000" pitchFamily="18" charset="-120"/>
                  </a:rPr>
                  <a:t>不應容忍這種行為</a:t>
                </a:r>
              </a:p>
            </p:txBody>
          </p:sp>
        </p:grpSp>
      </p:grpSp>
      <p:grpSp>
        <p:nvGrpSpPr>
          <p:cNvPr id="9" name="Group 17">
            <a:extLst>
              <a:ext uri="{FF2B5EF4-FFF2-40B4-BE49-F238E27FC236}">
                <a16:creationId xmlns:a16="http://schemas.microsoft.com/office/drawing/2014/main" id="{0B60BC38-917F-DDF7-B45A-845453601E43}"/>
              </a:ext>
            </a:extLst>
          </p:cNvPr>
          <p:cNvGrpSpPr/>
          <p:nvPr/>
        </p:nvGrpSpPr>
        <p:grpSpPr>
          <a:xfrm>
            <a:off x="14983313" y="9428029"/>
            <a:ext cx="2676720" cy="366449"/>
            <a:chOff x="0" y="9216"/>
            <a:chExt cx="3568956" cy="488598"/>
          </a:xfrm>
        </p:grpSpPr>
        <p:grpSp>
          <p:nvGrpSpPr>
            <p:cNvPr id="10" name="Group 18">
              <a:extLst>
                <a:ext uri="{FF2B5EF4-FFF2-40B4-BE49-F238E27FC236}">
                  <a16:creationId xmlns:a16="http://schemas.microsoft.com/office/drawing/2014/main" id="{2398024C-DE31-81C1-5DBA-062851BC0AC0}"/>
                </a:ext>
              </a:extLst>
            </p:cNvPr>
            <p:cNvGrpSpPr/>
            <p:nvPr/>
          </p:nvGrpSpPr>
          <p:grpSpPr>
            <a:xfrm>
              <a:off x="3301803" y="9216"/>
              <a:ext cx="267153" cy="267153"/>
              <a:chOff x="0" y="0"/>
              <a:chExt cx="6350000" cy="6350000"/>
            </a:xfrm>
          </p:grpSpPr>
          <p:sp>
            <p:nvSpPr>
              <p:cNvPr id="16" name="Freeform 19">
                <a:extLst>
                  <a:ext uri="{FF2B5EF4-FFF2-40B4-BE49-F238E27FC236}">
                    <a16:creationId xmlns:a16="http://schemas.microsoft.com/office/drawing/2014/main" id="{BF4761FD-3EDD-AC20-9075-C8FEDDE4D23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2" name="TextBox 20">
              <a:extLst>
                <a:ext uri="{FF2B5EF4-FFF2-40B4-BE49-F238E27FC236}">
                  <a16:creationId xmlns:a16="http://schemas.microsoft.com/office/drawing/2014/main" id="{2E68AF19-1CC9-ACD3-2402-0B524C45B868}"/>
                </a:ext>
              </a:extLst>
            </p:cNvPr>
            <p:cNvSpPr txBox="1"/>
            <p:nvPr/>
          </p:nvSpPr>
          <p:spPr>
            <a:xfrm>
              <a:off x="0" y="19051"/>
              <a:ext cx="3088833" cy="478763"/>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31</a:t>
              </a:r>
            </a:p>
            <a:p>
              <a:pPr marL="0" marR="0" lvl="0" indent="0" algn="r" defTabSz="914400" rtl="0" eaLnBrk="1" fontAlgn="auto" latinLnBrk="0" hangingPunct="1">
                <a:lnSpc>
                  <a:spcPts val="1400"/>
                </a:lnSpc>
                <a:spcBef>
                  <a:spcPts val="0"/>
                </a:spcBef>
                <a:spcAft>
                  <a:spcPts val="0"/>
                </a:spcAft>
                <a:buClrTx/>
                <a:buSzTx/>
                <a:buFontTx/>
                <a:buNone/>
                <a:tabLst/>
                <a:defRPr/>
              </a:pP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Tree>
    <p:extLst>
      <p:ext uri="{BB962C8B-B14F-4D97-AF65-F5344CB8AC3E}">
        <p14:creationId xmlns:p14="http://schemas.microsoft.com/office/powerpoint/2010/main" val="4098839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惡意破壞的本質</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dirty="0">
                <a:latin typeface="華康儷宋 Std W5" panose="02020500000000000000" pitchFamily="18" charset="-120"/>
                <a:ea typeface="華康儷宋 Std W5" panose="02020500000000000000" pitchFamily="18" charset="-120"/>
              </a:rPr>
              <a:t>有些參與者在</a:t>
            </a:r>
            <a:r>
              <a:rPr lang="en-US" altLang="zh-TW" dirty="0">
                <a:latin typeface="華康儷宋 Std W5" panose="02020500000000000000" pitchFamily="18" charset="-120"/>
                <a:ea typeface="華康儷宋 Std W5" panose="02020500000000000000" pitchFamily="18" charset="-120"/>
              </a:rPr>
              <a:t>《</a:t>
            </a:r>
            <a:r>
              <a:rPr lang="zh-TW" altLang="en-US" dirty="0">
                <a:latin typeface="華康儷宋 Std W5" panose="02020500000000000000" pitchFamily="18" charset="-120"/>
                <a:ea typeface="華康儷宋 Std W5" panose="02020500000000000000" pitchFamily="18" charset="-120"/>
              </a:rPr>
              <a:t>第二人生</a:t>
            </a:r>
            <a:r>
              <a:rPr lang="en-US" altLang="zh-TW" dirty="0">
                <a:latin typeface="華康儷宋 Std W5" panose="02020500000000000000" pitchFamily="18" charset="-120"/>
                <a:ea typeface="華康儷宋 Std W5" panose="02020500000000000000" pitchFamily="18" charset="-120"/>
              </a:rPr>
              <a:t>》</a:t>
            </a:r>
            <a:r>
              <a:rPr lang="zh-TW" altLang="en-US" dirty="0">
                <a:latin typeface="華康儷宋 Std W5" panose="02020500000000000000" pitchFamily="18" charset="-120"/>
                <a:ea typeface="華康儷宋 Std W5" panose="02020500000000000000" pitchFamily="18" charset="-120"/>
              </a:rPr>
              <a:t>中</a:t>
            </a:r>
            <a:r>
              <a:rPr lang="zh-TW" altLang="en-US" dirty="0">
                <a:solidFill>
                  <a:srgbClr val="FF0000"/>
                </a:solidFill>
                <a:latin typeface="華康儷宋 Std W5" panose="02020500000000000000" pitchFamily="18" charset="-120"/>
                <a:ea typeface="華康儷宋 Std W5" panose="02020500000000000000" pitchFamily="18" charset="-120"/>
              </a:rPr>
              <a:t>經營生意</a:t>
            </a:r>
            <a:endParaRPr lang="en-US" altLang="zh-TW" dirty="0">
              <a:solidFill>
                <a:srgbClr val="FF0000"/>
              </a:solidFill>
              <a:latin typeface="華康儷宋 Std W5" panose="02020500000000000000" pitchFamily="18" charset="-120"/>
              <a:ea typeface="華康儷宋 Std W5" panose="02020500000000000000" pitchFamily="18" charset="-120"/>
            </a:endParaRPr>
          </a:p>
          <a:p>
            <a:pPr lvl="1">
              <a:lnSpc>
                <a:spcPct val="150000"/>
              </a:lnSpc>
            </a:pPr>
            <a:r>
              <a:rPr lang="zh-TW" altLang="en-US" dirty="0">
                <a:latin typeface="華康儷宋 Std W3" panose="02020300000000000000" pitchFamily="18" charset="-120"/>
                <a:ea typeface="華康儷宋 Std W3" panose="02020300000000000000" pitchFamily="18" charset="-120"/>
              </a:rPr>
              <a:t>認為惡意破壞不僅會破壞快樂，還會</a:t>
            </a:r>
            <a:r>
              <a:rPr lang="zh-TW" altLang="en-US" dirty="0">
                <a:solidFill>
                  <a:srgbClr val="FF0000"/>
                </a:solidFill>
                <a:latin typeface="華康儷宋 Std W3" panose="02020300000000000000" pitchFamily="18" charset="-120"/>
                <a:ea typeface="華康儷宋 Std W3" panose="02020300000000000000" pitchFamily="18" charset="-120"/>
              </a:rPr>
              <a:t>干擾創造收入工作</a:t>
            </a:r>
            <a:endParaRPr lang="en-US" altLang="zh-TW" dirty="0">
              <a:solidFill>
                <a:srgbClr val="FF0000"/>
              </a:solidFill>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「這對我來說意味著無法按時完成產品，因為有人喜歡轟炸我的商店。從長遠來看，</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這會花費真正的錢」（</a:t>
            </a:r>
            <a:r>
              <a:rPr lang="en-US" altLang="zh-TW" dirty="0">
                <a:latin typeface="華康儷宋 Std W3" panose="02020300000000000000" pitchFamily="18" charset="-120"/>
                <a:ea typeface="華康儷宋 Std W3" panose="02020300000000000000" pitchFamily="18" charset="-120"/>
              </a:rPr>
              <a:t>JS</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5" panose="02020500000000000000" pitchFamily="18" charset="-120"/>
                <a:ea typeface="華康儷宋 Std W5" panose="02020500000000000000" pitchFamily="18" charset="-120"/>
              </a:rPr>
              <a:t>兩位參與者認為惡意破壞只是</a:t>
            </a:r>
            <a:r>
              <a:rPr lang="zh-TW" altLang="en-US" dirty="0">
                <a:solidFill>
                  <a:srgbClr val="FF0000"/>
                </a:solidFill>
                <a:latin typeface="華康儷宋 Std W5" panose="02020500000000000000" pitchFamily="18" charset="-120"/>
                <a:ea typeface="華康儷宋 Std W5" panose="02020500000000000000" pitchFamily="18" charset="-120"/>
              </a:rPr>
              <a:t>無害的樂趣</a:t>
            </a:r>
            <a:endParaRPr lang="en-US" altLang="zh-TW" dirty="0">
              <a:solidFill>
                <a:srgbClr val="FF0000"/>
              </a:solidFill>
              <a:latin typeface="華康儷宋 Std W5" panose="02020500000000000000" pitchFamily="18" charset="-120"/>
              <a:ea typeface="華康儷宋 Std W5" panose="020205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「當我第一次到達 </a:t>
            </a:r>
            <a:r>
              <a:rPr lang="en-US" altLang="zh-TW" dirty="0">
                <a:latin typeface="華康儷宋 Std W3" panose="02020300000000000000" pitchFamily="18" charset="-120"/>
                <a:ea typeface="華康儷宋 Std W3" panose="02020300000000000000" pitchFamily="18" charset="-120"/>
              </a:rPr>
              <a:t>SL </a:t>
            </a:r>
            <a:r>
              <a:rPr lang="zh-TW" altLang="en-US" dirty="0">
                <a:latin typeface="華康儷宋 Std W3" panose="02020300000000000000" pitchFamily="18" charset="-120"/>
                <a:ea typeface="華康儷宋 Std W3" panose="02020300000000000000" pitchFamily="18" charset="-120"/>
              </a:rPr>
              <a:t>時，我被關在籠子裡一次，我認為這很有趣，然後繼續前進」</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a:t>
            </a:r>
            <a:r>
              <a:rPr lang="en-US" altLang="zh-TW" dirty="0">
                <a:latin typeface="華康儷宋 Std W3" panose="02020300000000000000" pitchFamily="18" charset="-120"/>
                <a:ea typeface="華康儷宋 Std W3" panose="02020300000000000000" pitchFamily="18" charset="-120"/>
              </a:rPr>
              <a:t>JE</a:t>
            </a:r>
            <a:r>
              <a:rPr lang="zh-TW" altLang="en-US" dirty="0">
                <a:latin typeface="華康儷宋 Std W3" panose="02020300000000000000" pitchFamily="18" charset="-120"/>
                <a:ea typeface="華康儷宋 Std W3" panose="02020300000000000000" pitchFamily="18" charset="-120"/>
              </a:rPr>
              <a:t>）</a:t>
            </a:r>
          </a:p>
        </p:txBody>
      </p:sp>
      <p:grpSp>
        <p:nvGrpSpPr>
          <p:cNvPr id="9" name="Group 17">
            <a:extLst>
              <a:ext uri="{FF2B5EF4-FFF2-40B4-BE49-F238E27FC236}">
                <a16:creationId xmlns:a16="http://schemas.microsoft.com/office/drawing/2014/main" id="{8D2A07C1-CC6B-AE43-7693-883F7F00C218}"/>
              </a:ext>
            </a:extLst>
          </p:cNvPr>
          <p:cNvGrpSpPr/>
          <p:nvPr/>
        </p:nvGrpSpPr>
        <p:grpSpPr>
          <a:xfrm>
            <a:off x="14983313" y="9428029"/>
            <a:ext cx="2676720" cy="366449"/>
            <a:chOff x="0" y="9216"/>
            <a:chExt cx="3568956" cy="488598"/>
          </a:xfrm>
        </p:grpSpPr>
        <p:grpSp>
          <p:nvGrpSpPr>
            <p:cNvPr id="10" name="Group 18">
              <a:extLst>
                <a:ext uri="{FF2B5EF4-FFF2-40B4-BE49-F238E27FC236}">
                  <a16:creationId xmlns:a16="http://schemas.microsoft.com/office/drawing/2014/main" id="{3C01C972-839A-7B00-6F70-6EDD5481F6D7}"/>
                </a:ext>
              </a:extLst>
            </p:cNvPr>
            <p:cNvGrpSpPr/>
            <p:nvPr/>
          </p:nvGrpSpPr>
          <p:grpSpPr>
            <a:xfrm>
              <a:off x="3301803" y="9216"/>
              <a:ext cx="267153" cy="267153"/>
              <a:chOff x="0" y="0"/>
              <a:chExt cx="6350000" cy="6350000"/>
            </a:xfrm>
          </p:grpSpPr>
          <p:sp>
            <p:nvSpPr>
              <p:cNvPr id="13" name="Freeform 19">
                <a:extLst>
                  <a:ext uri="{FF2B5EF4-FFF2-40B4-BE49-F238E27FC236}">
                    <a16:creationId xmlns:a16="http://schemas.microsoft.com/office/drawing/2014/main" id="{3B682AC8-07AB-FDF9-FE09-A8E0D093380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2" name="TextBox 20">
              <a:extLst>
                <a:ext uri="{FF2B5EF4-FFF2-40B4-BE49-F238E27FC236}">
                  <a16:creationId xmlns:a16="http://schemas.microsoft.com/office/drawing/2014/main" id="{C4ADDCAD-CB12-BEBA-CB63-A7908D644DEA}"/>
                </a:ext>
              </a:extLst>
            </p:cNvPr>
            <p:cNvSpPr txBox="1"/>
            <p:nvPr/>
          </p:nvSpPr>
          <p:spPr>
            <a:xfrm>
              <a:off x="0" y="19051"/>
              <a:ext cx="3088833" cy="478763"/>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32</a:t>
              </a:r>
            </a:p>
            <a:p>
              <a:pPr marL="0" marR="0" lvl="0" indent="0" algn="r" defTabSz="914400" rtl="0" eaLnBrk="1" fontAlgn="auto" latinLnBrk="0" hangingPunct="1">
                <a:lnSpc>
                  <a:spcPts val="1400"/>
                </a:lnSpc>
                <a:spcBef>
                  <a:spcPts val="0"/>
                </a:spcBef>
                <a:spcAft>
                  <a:spcPts val="0"/>
                </a:spcAft>
                <a:buClrTx/>
                <a:buSzTx/>
                <a:buFontTx/>
                <a:buNone/>
                <a:tabLst/>
                <a:defRPr/>
              </a:pP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Tree>
    <p:extLst>
      <p:ext uri="{BB962C8B-B14F-4D97-AF65-F5344CB8AC3E}">
        <p14:creationId xmlns:p14="http://schemas.microsoft.com/office/powerpoint/2010/main" val="3487572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惡意破壞者的動機</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50000"/>
              </a:lnSpc>
              <a:buAutoNum type="arabicPeriod"/>
            </a:pPr>
            <a:r>
              <a:rPr lang="zh-TW" altLang="en-US" sz="3600" dirty="0">
                <a:latin typeface="華康儷宋 Std W5" panose="02020500000000000000" pitchFamily="18" charset="-120"/>
                <a:ea typeface="華康儷宋 Std W5" panose="02020500000000000000" pitchFamily="18" charset="-120"/>
              </a:rPr>
              <a:t>透過知識來擁有力量</a:t>
            </a:r>
            <a:endParaRPr lang="en-US" altLang="zh-TW" sz="3600" dirty="0">
              <a:latin typeface="華康儷宋 Std W5" panose="02020500000000000000" pitchFamily="18" charset="-120"/>
              <a:ea typeface="華康儷宋 Std W5" panose="020205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惡意破壞者利用</a:t>
            </a:r>
            <a:r>
              <a:rPr lang="zh-TW" altLang="en-US" dirty="0">
                <a:solidFill>
                  <a:srgbClr val="FF0000"/>
                </a:solidFill>
                <a:latin typeface="華康儷宋 Std W3" panose="02020300000000000000" pitchFamily="18" charset="-120"/>
                <a:ea typeface="華康儷宋 Std W3" panose="02020300000000000000" pitchFamily="18" charset="-120"/>
              </a:rPr>
              <a:t>對</a:t>
            </a:r>
            <a:r>
              <a:rPr lang="en-US" altLang="zh-TW" dirty="0">
                <a:solidFill>
                  <a:srgbClr val="FF0000"/>
                </a:solidFill>
                <a:latin typeface="華康儷宋 Std W3" panose="02020300000000000000" pitchFamily="18" charset="-120"/>
                <a:ea typeface="華康儷宋 Std W3" panose="02020300000000000000" pitchFamily="18" charset="-120"/>
              </a:rPr>
              <a:t>《</a:t>
            </a:r>
            <a:r>
              <a:rPr lang="zh-TW" altLang="en-US" dirty="0">
                <a:solidFill>
                  <a:srgbClr val="FF0000"/>
                </a:solidFill>
                <a:latin typeface="華康儷宋 Std W3" panose="02020300000000000000" pitchFamily="18" charset="-120"/>
                <a:ea typeface="華康儷宋 Std W3" panose="02020300000000000000" pitchFamily="18" charset="-120"/>
              </a:rPr>
              <a:t>第二人生</a:t>
            </a:r>
            <a:r>
              <a:rPr lang="en-US" altLang="zh-TW" dirty="0">
                <a:solidFill>
                  <a:srgbClr val="FF0000"/>
                </a:solidFill>
                <a:latin typeface="華康儷宋 Std W3" panose="02020300000000000000" pitchFamily="18" charset="-120"/>
                <a:ea typeface="華康儷宋 Std W3" panose="02020300000000000000" pitchFamily="18" charset="-120"/>
              </a:rPr>
              <a:t>》</a:t>
            </a:r>
            <a:r>
              <a:rPr lang="zh-TW" altLang="en-US" dirty="0">
                <a:solidFill>
                  <a:srgbClr val="FF0000"/>
                </a:solidFill>
                <a:latin typeface="華康儷宋 Std W3" panose="02020300000000000000" pitchFamily="18" charset="-120"/>
                <a:ea typeface="華康儷宋 Std W3" panose="02020300000000000000" pitchFamily="18" charset="-120"/>
              </a:rPr>
              <a:t>的知識</a:t>
            </a:r>
            <a:r>
              <a:rPr lang="zh-TW" altLang="en-US" dirty="0">
                <a:latin typeface="華康儷宋 Std W3" panose="02020300000000000000" pitchFamily="18" charset="-120"/>
                <a:ea typeface="華康儷宋 Std W3" panose="02020300000000000000" pitchFamily="18" charset="-120"/>
              </a:rPr>
              <a:t>掌握力量，對缺乏知識的新手施加壓力</a:t>
            </a:r>
            <a:endParaRPr lang="en-US" altLang="zh-TW" dirty="0">
              <a:latin typeface="華康儷宋 Std W3" panose="02020300000000000000" pitchFamily="18" charset="-120"/>
              <a:ea typeface="華康儷宋 Std W3" panose="02020300000000000000" pitchFamily="18" charset="-120"/>
            </a:endParaRPr>
          </a:p>
          <a:p>
            <a:pPr lvl="1">
              <a:lnSpc>
                <a:spcPct val="150000"/>
              </a:lnSpc>
            </a:pPr>
            <a:r>
              <a:rPr lang="zh-TW" altLang="en-US" dirty="0">
                <a:latin typeface="華康儷宋 Std W3" panose="02020300000000000000" pitchFamily="18" charset="-120"/>
                <a:ea typeface="華康儷宋 Std W3" panose="02020300000000000000" pitchFamily="18" charset="-120"/>
              </a:rPr>
              <a:t>知識的差異導致弱者無法保護自己，使得惡意破壞者能夠輕易地對其進行攻擊 </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「這裡有一些聰明餅乾，他們為自己有能力做別人做不到的事情而感到自豪」（</a:t>
            </a:r>
            <a:r>
              <a:rPr lang="en-US" altLang="zh-TW" dirty="0">
                <a:latin typeface="華康儷宋 Std W3" panose="02020300000000000000" pitchFamily="18" charset="-120"/>
                <a:ea typeface="華康儷宋 Std W3" panose="02020300000000000000" pitchFamily="18" charset="-120"/>
              </a:rPr>
              <a:t>SM</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兩個焦點小組的參與者認為，力量差異集中在</a:t>
            </a:r>
            <a:r>
              <a:rPr lang="zh-TW" altLang="en-US" dirty="0">
                <a:solidFill>
                  <a:srgbClr val="FF0000"/>
                </a:solidFill>
                <a:latin typeface="華康儷宋 Std W3" panose="02020300000000000000" pitchFamily="18" charset="-120"/>
                <a:ea typeface="華康儷宋 Std W3" panose="02020300000000000000" pitchFamily="18" charset="-120"/>
              </a:rPr>
              <a:t>新居民</a:t>
            </a:r>
            <a:r>
              <a:rPr lang="zh-TW" altLang="en-US" dirty="0">
                <a:latin typeface="華康儷宋 Std W3" panose="02020300000000000000" pitchFamily="18" charset="-120"/>
                <a:ea typeface="華康儷宋 Std W3" panose="02020300000000000000" pitchFamily="18" charset="-120"/>
              </a:rPr>
              <a:t>或</a:t>
            </a:r>
            <a:r>
              <a:rPr lang="zh-TW" altLang="en-US" dirty="0">
                <a:solidFill>
                  <a:srgbClr val="FF0000"/>
                </a:solidFill>
                <a:latin typeface="華康儷宋 Std W3" panose="02020300000000000000" pitchFamily="18" charset="-120"/>
                <a:ea typeface="華康儷宋 Std W3" panose="02020300000000000000" pitchFamily="18" charset="-120"/>
              </a:rPr>
              <a:t>新手</a:t>
            </a:r>
            <a:r>
              <a:rPr lang="zh-TW" altLang="en-US" dirty="0">
                <a:latin typeface="華康儷宋 Std W3" panose="02020300000000000000" pitchFamily="18" charset="-120"/>
                <a:ea typeface="華康儷宋 Std W3" panose="02020300000000000000" pitchFamily="18" charset="-120"/>
              </a:rPr>
              <a:t>身上</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「當我還是個新居民時，有 </a:t>
            </a:r>
            <a:r>
              <a:rPr lang="en-US" altLang="zh-TW" dirty="0">
                <a:latin typeface="華康儷宋 Std W3" panose="02020300000000000000" pitchFamily="18" charset="-120"/>
                <a:ea typeface="華康儷宋 Std W3" panose="02020300000000000000" pitchFamily="18" charset="-120"/>
              </a:rPr>
              <a:t>4 </a:t>
            </a:r>
            <a:r>
              <a:rPr lang="zh-TW" altLang="en-US" dirty="0">
                <a:latin typeface="華康儷宋 Std W3" panose="02020300000000000000" pitchFamily="18" charset="-120"/>
                <a:ea typeface="華康儷宋 Std W3" panose="02020300000000000000" pitchFamily="18" charset="-120"/>
              </a:rPr>
              <a:t>個人：兩個女孩和兩個男孩，他們會把我扔來扔去。他</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們摧毀了我的第一棟房子並向我開槍。在我了解了我可以做些什麼來保護自己後，我</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豎起了一堵牆」</a:t>
            </a:r>
            <a:endParaRPr lang="en-US" altLang="zh-TW" dirty="0">
              <a:latin typeface="華康儷宋 Std W3" panose="02020300000000000000" pitchFamily="18" charset="-120"/>
              <a:ea typeface="華康儷宋 Std W3" panose="02020300000000000000" pitchFamily="18" charset="-120"/>
            </a:endParaRPr>
          </a:p>
          <a:p>
            <a:endParaRPr lang="en-US" altLang="zh-TW" dirty="0">
              <a:latin typeface="華康儷宋 Std W3" panose="02020300000000000000" pitchFamily="18" charset="-120"/>
              <a:ea typeface="華康儷宋 Std W3" panose="02020300000000000000" pitchFamily="18" charset="-120"/>
            </a:endParaRPr>
          </a:p>
        </p:txBody>
      </p:sp>
      <p:grpSp>
        <p:nvGrpSpPr>
          <p:cNvPr id="9" name="Group 17">
            <a:extLst>
              <a:ext uri="{FF2B5EF4-FFF2-40B4-BE49-F238E27FC236}">
                <a16:creationId xmlns:a16="http://schemas.microsoft.com/office/drawing/2014/main" id="{7E3B831E-EE1D-17BD-206B-A6E75C16C1E8}"/>
              </a:ext>
            </a:extLst>
          </p:cNvPr>
          <p:cNvGrpSpPr/>
          <p:nvPr/>
        </p:nvGrpSpPr>
        <p:grpSpPr>
          <a:xfrm>
            <a:off x="14983313" y="9428029"/>
            <a:ext cx="2676720" cy="200365"/>
            <a:chOff x="0" y="9216"/>
            <a:chExt cx="3568956" cy="267153"/>
          </a:xfrm>
        </p:grpSpPr>
        <p:grpSp>
          <p:nvGrpSpPr>
            <p:cNvPr id="10" name="Group 18">
              <a:extLst>
                <a:ext uri="{FF2B5EF4-FFF2-40B4-BE49-F238E27FC236}">
                  <a16:creationId xmlns:a16="http://schemas.microsoft.com/office/drawing/2014/main" id="{D6D3A670-F49D-5B0D-AD01-2654B2520A5E}"/>
                </a:ext>
              </a:extLst>
            </p:cNvPr>
            <p:cNvGrpSpPr/>
            <p:nvPr/>
          </p:nvGrpSpPr>
          <p:grpSpPr>
            <a:xfrm>
              <a:off x="3301803" y="9216"/>
              <a:ext cx="267153" cy="267153"/>
              <a:chOff x="0" y="0"/>
              <a:chExt cx="6350000" cy="6350000"/>
            </a:xfrm>
          </p:grpSpPr>
          <p:sp>
            <p:nvSpPr>
              <p:cNvPr id="13" name="Freeform 19">
                <a:extLst>
                  <a:ext uri="{FF2B5EF4-FFF2-40B4-BE49-F238E27FC236}">
                    <a16:creationId xmlns:a16="http://schemas.microsoft.com/office/drawing/2014/main" id="{C680C6B9-DD14-ACC5-19F8-6106B58A69D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2" name="TextBox 20">
              <a:extLst>
                <a:ext uri="{FF2B5EF4-FFF2-40B4-BE49-F238E27FC236}">
                  <a16:creationId xmlns:a16="http://schemas.microsoft.com/office/drawing/2014/main" id="{70902C7C-F488-99D3-0EDC-12D4AB51C1A4}"/>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chemeClr val="accent6">
                      <a:lumMod val="50000"/>
                    </a:schemeClr>
                  </a:solidFill>
                  <a:latin typeface="Montserrat Classic Bold"/>
                </a:rPr>
                <a:t>33</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Tree>
    <p:extLst>
      <p:ext uri="{BB962C8B-B14F-4D97-AF65-F5344CB8AC3E}">
        <p14:creationId xmlns:p14="http://schemas.microsoft.com/office/powerpoint/2010/main" val="310127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惡意破壞者的動機</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TW" sz="3600" dirty="0">
                <a:latin typeface="華康儷宋 Std W5" panose="02020500000000000000" pitchFamily="18" charset="-120"/>
                <a:ea typeface="華康儷宋 Std W5" panose="02020500000000000000" pitchFamily="18" charset="-120"/>
              </a:rPr>
              <a:t>2. 《</a:t>
            </a:r>
            <a:r>
              <a:rPr lang="zh-TW" altLang="en-US" sz="3600" dirty="0">
                <a:latin typeface="華康儷宋 Std W5" panose="02020500000000000000" pitchFamily="18" charset="-120"/>
                <a:ea typeface="華康儷宋 Std W5" panose="02020500000000000000" pitchFamily="18" charset="-120"/>
              </a:rPr>
              <a:t>第二人生</a:t>
            </a:r>
            <a:r>
              <a:rPr lang="en-US" altLang="zh-TW" sz="3600" dirty="0">
                <a:latin typeface="華康儷宋 Std W5" panose="02020500000000000000" pitchFamily="18" charset="-120"/>
                <a:ea typeface="華康儷宋 Std W5" panose="02020500000000000000" pitchFamily="18" charset="-120"/>
              </a:rPr>
              <a:t>》</a:t>
            </a:r>
            <a:r>
              <a:rPr lang="zh-TW" altLang="en-US" sz="3600" dirty="0">
                <a:latin typeface="華康儷宋 Std W5" panose="02020500000000000000" pitchFamily="18" charset="-120"/>
                <a:ea typeface="華康儷宋 Std W5" panose="02020500000000000000" pitchFamily="18" charset="-120"/>
              </a:rPr>
              <a:t>作為一款遊戲</a:t>
            </a:r>
            <a:endParaRPr lang="en-US" altLang="zh-TW" sz="3600" dirty="0">
              <a:latin typeface="華康儷宋 Std W5" panose="02020500000000000000" pitchFamily="18" charset="-120"/>
              <a:ea typeface="華康儷宋 Std W5" panose="020205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居民對</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solidFill>
                  <a:srgbClr val="FF0000"/>
                </a:solidFill>
                <a:latin typeface="華康儷宋 Std W3" panose="02020300000000000000" pitchFamily="18" charset="-120"/>
                <a:ea typeface="華康儷宋 Std W3" panose="02020300000000000000" pitchFamily="18" charset="-120"/>
              </a:rPr>
              <a:t>使用動機</a:t>
            </a:r>
            <a:r>
              <a:rPr lang="zh-TW" altLang="en-US" dirty="0">
                <a:latin typeface="華康儷宋 Std W3" panose="02020300000000000000" pitchFamily="18" charset="-120"/>
                <a:ea typeface="華康儷宋 Std W3" panose="02020300000000000000" pitchFamily="18" charset="-120"/>
              </a:rPr>
              <a:t>的觀點存在分歧：一部分視為遊戲，另一部分不視為遊戲</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「我認為有些人認為</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就像</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魔獸世界</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等其他遊戲一樣，並認為其理念</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是摧毀一切」 （</a:t>
            </a:r>
            <a:r>
              <a:rPr lang="en-US" altLang="zh-TW" dirty="0">
                <a:latin typeface="華康儷宋 Std W3" panose="02020300000000000000" pitchFamily="18" charset="-120"/>
                <a:ea typeface="華康儷宋 Std W3" panose="02020300000000000000" pitchFamily="18" charset="-120"/>
              </a:rPr>
              <a:t>VK</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「我認為這是一個問題，因為它是娛樂和工作的結合。我們中的一些人正在努力賺錢。</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其他人只是來玩的」（</a:t>
            </a:r>
            <a:r>
              <a:rPr lang="en-US" altLang="zh-TW" dirty="0">
                <a:latin typeface="華康儷宋 Std W3" panose="02020300000000000000" pitchFamily="18" charset="-120"/>
                <a:ea typeface="華康儷宋 Std W3" panose="02020300000000000000" pitchFamily="18" charset="-120"/>
              </a:rPr>
              <a:t>JS</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將</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視為遊戲的人認為惡意破壞並不是問題</a:t>
            </a:r>
            <a:endParaRPr lang="en-US" altLang="zh-TW" dirty="0">
              <a:latin typeface="華康儷宋 Std W3" panose="02020300000000000000" pitchFamily="18" charset="-120"/>
              <a:ea typeface="華康儷宋 Std W3" panose="02020300000000000000" pitchFamily="18" charset="-120"/>
            </a:endParaRPr>
          </a:p>
          <a:p>
            <a:pPr lvl="1">
              <a:lnSpc>
                <a:spcPct val="150000"/>
              </a:lnSpc>
            </a:pPr>
            <a:r>
              <a:rPr lang="zh-TW" altLang="en-US" dirty="0">
                <a:latin typeface="華康儷宋 Std W3" panose="02020300000000000000" pitchFamily="18" charset="-120"/>
                <a:ea typeface="華康儷宋 Std W3" panose="02020300000000000000" pitchFamily="18" charset="-120"/>
              </a:rPr>
              <a:t>因為</a:t>
            </a:r>
            <a:r>
              <a:rPr lang="zh-TW" altLang="en-US" dirty="0">
                <a:solidFill>
                  <a:srgbClr val="FF0000"/>
                </a:solidFill>
                <a:latin typeface="華康儷宋 Std W3" panose="02020300000000000000" pitchFamily="18" charset="-120"/>
                <a:ea typeface="華康儷宋 Std W3" panose="02020300000000000000" pitchFamily="18" charset="-120"/>
              </a:rPr>
              <a:t>虛擬世界中的規則不同於現實生活</a:t>
            </a:r>
            <a:endParaRPr lang="en-US" altLang="zh-TW" dirty="0">
              <a:solidFill>
                <a:srgbClr val="FF0000"/>
              </a:solidFill>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p>
        </p:txBody>
      </p:sp>
      <p:grpSp>
        <p:nvGrpSpPr>
          <p:cNvPr id="12" name="群組 11">
            <a:extLst>
              <a:ext uri="{FF2B5EF4-FFF2-40B4-BE49-F238E27FC236}">
                <a16:creationId xmlns:a16="http://schemas.microsoft.com/office/drawing/2014/main" id="{C3C151FE-CFF3-AFE7-0636-EC95F256228F}"/>
              </a:ext>
            </a:extLst>
          </p:cNvPr>
          <p:cNvGrpSpPr/>
          <p:nvPr/>
        </p:nvGrpSpPr>
        <p:grpSpPr>
          <a:xfrm>
            <a:off x="9558652" y="2429777"/>
            <a:ext cx="7408043" cy="915604"/>
            <a:chOff x="4234838" y="7608272"/>
            <a:chExt cx="7408043" cy="915604"/>
          </a:xfrm>
        </p:grpSpPr>
        <p:sp>
          <p:nvSpPr>
            <p:cNvPr id="13" name="矩形: 圓角 12">
              <a:extLst>
                <a:ext uri="{FF2B5EF4-FFF2-40B4-BE49-F238E27FC236}">
                  <a16:creationId xmlns:a16="http://schemas.microsoft.com/office/drawing/2014/main" id="{6FB0AE53-E172-2B87-41C2-89C1C9279EE7}"/>
                </a:ext>
              </a:extLst>
            </p:cNvPr>
            <p:cNvSpPr/>
            <p:nvPr/>
          </p:nvSpPr>
          <p:spPr>
            <a:xfrm>
              <a:off x="4618349" y="7608272"/>
              <a:ext cx="6641023" cy="91560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DBD3ADBA-82EB-E39D-9A81-1E900295C256}"/>
                </a:ext>
              </a:extLst>
            </p:cNvPr>
            <p:cNvSpPr txBox="1"/>
            <p:nvPr/>
          </p:nvSpPr>
          <p:spPr>
            <a:xfrm>
              <a:off x="4234838" y="7742581"/>
              <a:ext cx="7408043" cy="646986"/>
            </a:xfrm>
            <a:prstGeom prst="roundRect">
              <a:avLst/>
            </a:prstGeom>
            <a:noFill/>
          </p:spPr>
          <p:txBody>
            <a:bodyPr wrap="square">
              <a:spAutoFit/>
            </a:bodyPr>
            <a:lstStyle/>
            <a:p>
              <a:pPr algn="ctr"/>
              <a:r>
                <a:rPr lang="zh-TW" altLang="en-US" sz="3200" dirty="0">
                  <a:solidFill>
                    <a:schemeClr val="bg1"/>
                  </a:solidFill>
                  <a:latin typeface="華康儷宋 Std W5" panose="02020500000000000000" pitchFamily="18" charset="-120"/>
                  <a:ea typeface="華康儷宋 Std W5" panose="02020500000000000000" pitchFamily="18" charset="-120"/>
                </a:rPr>
                <a:t>導致對惡意破壞行為的不同看法</a:t>
              </a:r>
            </a:p>
          </p:txBody>
        </p:sp>
      </p:grpSp>
      <p:grpSp>
        <p:nvGrpSpPr>
          <p:cNvPr id="9" name="Group 17">
            <a:extLst>
              <a:ext uri="{FF2B5EF4-FFF2-40B4-BE49-F238E27FC236}">
                <a16:creationId xmlns:a16="http://schemas.microsoft.com/office/drawing/2014/main" id="{07E14ABB-F872-01C0-0E05-E017E5DEFEAB}"/>
              </a:ext>
            </a:extLst>
          </p:cNvPr>
          <p:cNvGrpSpPr/>
          <p:nvPr/>
        </p:nvGrpSpPr>
        <p:grpSpPr>
          <a:xfrm>
            <a:off x="14983313" y="9428029"/>
            <a:ext cx="2676720" cy="200365"/>
            <a:chOff x="0" y="9216"/>
            <a:chExt cx="3568956" cy="267153"/>
          </a:xfrm>
        </p:grpSpPr>
        <p:grpSp>
          <p:nvGrpSpPr>
            <p:cNvPr id="10" name="Group 18">
              <a:extLst>
                <a:ext uri="{FF2B5EF4-FFF2-40B4-BE49-F238E27FC236}">
                  <a16:creationId xmlns:a16="http://schemas.microsoft.com/office/drawing/2014/main" id="{A2F3638C-5767-6116-81A2-AD3C0E9EE60A}"/>
                </a:ext>
              </a:extLst>
            </p:cNvPr>
            <p:cNvGrpSpPr/>
            <p:nvPr/>
          </p:nvGrpSpPr>
          <p:grpSpPr>
            <a:xfrm>
              <a:off x="3301803" y="9216"/>
              <a:ext cx="267153" cy="267153"/>
              <a:chOff x="0" y="0"/>
              <a:chExt cx="6350000" cy="6350000"/>
            </a:xfrm>
          </p:grpSpPr>
          <p:sp>
            <p:nvSpPr>
              <p:cNvPr id="16" name="Freeform 19">
                <a:extLst>
                  <a:ext uri="{FF2B5EF4-FFF2-40B4-BE49-F238E27FC236}">
                    <a16:creationId xmlns:a16="http://schemas.microsoft.com/office/drawing/2014/main" id="{F43D57EE-727D-7F8D-0466-DE3407B211B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5" name="TextBox 20">
              <a:extLst>
                <a:ext uri="{FF2B5EF4-FFF2-40B4-BE49-F238E27FC236}">
                  <a16:creationId xmlns:a16="http://schemas.microsoft.com/office/drawing/2014/main" id="{F90FD1A3-13BE-6855-3032-FD9378D32C02}"/>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3</a:t>
              </a:r>
              <a:r>
                <a:rPr lang="en-US" sz="1400" spc="70">
                  <a:solidFill>
                    <a:schemeClr val="accent6">
                      <a:lumMod val="50000"/>
                    </a:schemeClr>
                  </a:solidFill>
                  <a:latin typeface="Montserrat Classic Bold"/>
                </a:rPr>
                <a:t>4</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Tree>
    <p:extLst>
      <p:ext uri="{BB962C8B-B14F-4D97-AF65-F5344CB8AC3E}">
        <p14:creationId xmlns:p14="http://schemas.microsoft.com/office/powerpoint/2010/main" val="3341999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惡意破壞者的動機</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TW" sz="3600" dirty="0">
                <a:latin typeface="華康儷宋 Std W5" panose="02020500000000000000" pitchFamily="18" charset="-120"/>
                <a:ea typeface="華康儷宋 Std W5" panose="02020500000000000000" pitchFamily="18" charset="-120"/>
              </a:rPr>
              <a:t>3. 《</a:t>
            </a:r>
            <a:r>
              <a:rPr lang="zh-TW" altLang="en-US" sz="3600" dirty="0">
                <a:latin typeface="華康儷宋 Std W5" panose="02020500000000000000" pitchFamily="18" charset="-120"/>
                <a:ea typeface="華康儷宋 Std W5" panose="02020500000000000000" pitchFamily="18" charset="-120"/>
              </a:rPr>
              <a:t>第二人生</a:t>
            </a:r>
            <a:r>
              <a:rPr lang="en-US" altLang="zh-TW" sz="3600" dirty="0">
                <a:latin typeface="華康儷宋 Std W5" panose="02020500000000000000" pitchFamily="18" charset="-120"/>
                <a:ea typeface="華康儷宋 Std W5" panose="02020500000000000000" pitchFamily="18" charset="-120"/>
              </a:rPr>
              <a:t>》</a:t>
            </a:r>
            <a:r>
              <a:rPr lang="zh-TW" altLang="en-US" sz="3600" dirty="0">
                <a:latin typeface="華康儷宋 Std W5" panose="02020500000000000000" pitchFamily="18" charset="-120"/>
                <a:ea typeface="華康儷宋 Std W5" panose="02020500000000000000" pitchFamily="18" charset="-120"/>
              </a:rPr>
              <a:t>作為一個安全的環境</a:t>
            </a:r>
            <a:endParaRPr lang="en-US" altLang="zh-TW" sz="3600" dirty="0">
              <a:latin typeface="華康儷宋 Std W5" panose="02020500000000000000" pitchFamily="18" charset="-120"/>
              <a:ea typeface="華康儷宋 Std W5" panose="020205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一些參與者認為，</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提供了一個</a:t>
            </a:r>
            <a:r>
              <a:rPr lang="zh-TW" altLang="en-US" dirty="0">
                <a:solidFill>
                  <a:srgbClr val="FF0000"/>
                </a:solidFill>
                <a:latin typeface="華康儷宋 Std W3" panose="02020300000000000000" pitchFamily="18" charset="-120"/>
                <a:ea typeface="華康儷宋 Std W3" panose="02020300000000000000" pitchFamily="18" charset="-120"/>
              </a:rPr>
              <a:t>安全且容易欺凌</a:t>
            </a:r>
            <a:r>
              <a:rPr lang="zh-TW" altLang="en-US" dirty="0">
                <a:latin typeface="華康儷宋 Std W3" panose="02020300000000000000" pitchFamily="18" charset="-120"/>
                <a:ea typeface="華康儷宋 Std W3" panose="02020300000000000000" pitchFamily="18" charset="-120"/>
              </a:rPr>
              <a:t>的環境</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「文化規範和社會規則總體上被懸置。人們認為網路對所有人都是自由的」（</a:t>
            </a:r>
            <a:r>
              <a:rPr lang="en-US" altLang="zh-TW" dirty="0">
                <a:latin typeface="華康儷宋 Std W3" panose="02020300000000000000" pitchFamily="18" charset="-120"/>
                <a:ea typeface="華康儷宋 Std W3" panose="02020300000000000000" pitchFamily="18" charset="-120"/>
              </a:rPr>
              <a:t>TV</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有參與者認為，</a:t>
            </a:r>
            <a:r>
              <a:rPr lang="zh-TW" altLang="en-US" dirty="0">
                <a:solidFill>
                  <a:srgbClr val="FF0000"/>
                </a:solidFill>
                <a:latin typeface="華康儷宋 Std W3" panose="02020300000000000000" pitchFamily="18" charset="-120"/>
                <a:ea typeface="華康儷宋 Std W3" panose="02020300000000000000" pitchFamily="18" charset="-120"/>
              </a:rPr>
              <a:t>匿名性</a:t>
            </a:r>
            <a:r>
              <a:rPr lang="zh-TW" altLang="en-US" dirty="0">
                <a:latin typeface="華康儷宋 Std W3" panose="02020300000000000000" pitchFamily="18" charset="-120"/>
                <a:ea typeface="華康儷宋 Std W3" panose="02020300000000000000" pitchFamily="18" charset="-120"/>
              </a:rPr>
              <a:t>對惡意破壞者有幫助，使得他們更容易進行攻擊</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在受害者方面，有人認為</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的</a:t>
            </a:r>
            <a:r>
              <a:rPr lang="zh-TW" altLang="en-US" dirty="0">
                <a:solidFill>
                  <a:srgbClr val="FF0000"/>
                </a:solidFill>
                <a:latin typeface="華康儷宋 Std W3" panose="02020300000000000000" pitchFamily="18" charset="-120"/>
                <a:ea typeface="華康儷宋 Std W3" panose="02020300000000000000" pitchFamily="18" charset="-120"/>
              </a:rPr>
              <a:t>後果沒有那麼嚴重</a:t>
            </a: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 「現實生活中的情況要糟糕得多，在 </a:t>
            </a:r>
            <a:r>
              <a:rPr lang="en-US" altLang="zh-TW" dirty="0">
                <a:latin typeface="華康儷宋 Std W3" panose="02020300000000000000" pitchFamily="18" charset="-120"/>
                <a:ea typeface="華康儷宋 Std W3" panose="02020300000000000000" pitchFamily="18" charset="-120"/>
              </a:rPr>
              <a:t>SL </a:t>
            </a:r>
            <a:r>
              <a:rPr lang="zh-TW" altLang="en-US" dirty="0">
                <a:latin typeface="華康儷宋 Std W3" panose="02020300000000000000" pitchFamily="18" charset="-120"/>
                <a:ea typeface="華康儷宋 Std W3" panose="02020300000000000000" pitchFamily="18" charset="-120"/>
              </a:rPr>
              <a:t>中可以註銷或前往世界上的其他地方」</a:t>
            </a:r>
            <a:r>
              <a:rPr lang="en-US" altLang="zh-TW" dirty="0">
                <a:latin typeface="華康儷宋 Std W3" panose="02020300000000000000" pitchFamily="18" charset="-120"/>
                <a:ea typeface="華康儷宋 Std W3" panose="02020300000000000000" pitchFamily="18" charset="-120"/>
              </a:rPr>
              <a:t>	(VK)</a:t>
            </a:r>
          </a:p>
        </p:txBody>
      </p:sp>
      <p:grpSp>
        <p:nvGrpSpPr>
          <p:cNvPr id="12" name="群組 11">
            <a:extLst>
              <a:ext uri="{FF2B5EF4-FFF2-40B4-BE49-F238E27FC236}">
                <a16:creationId xmlns:a16="http://schemas.microsoft.com/office/drawing/2014/main" id="{C3C151FE-CFF3-AFE7-0636-EC95F256228F}"/>
              </a:ext>
            </a:extLst>
          </p:cNvPr>
          <p:cNvGrpSpPr/>
          <p:nvPr/>
        </p:nvGrpSpPr>
        <p:grpSpPr>
          <a:xfrm>
            <a:off x="9558652" y="2429777"/>
            <a:ext cx="7408043" cy="915604"/>
            <a:chOff x="4234838" y="7608272"/>
            <a:chExt cx="7408043" cy="915604"/>
          </a:xfrm>
        </p:grpSpPr>
        <p:sp>
          <p:nvSpPr>
            <p:cNvPr id="13" name="矩形: 圓角 12">
              <a:extLst>
                <a:ext uri="{FF2B5EF4-FFF2-40B4-BE49-F238E27FC236}">
                  <a16:creationId xmlns:a16="http://schemas.microsoft.com/office/drawing/2014/main" id="{6FB0AE53-E172-2B87-41C2-89C1C9279EE7}"/>
                </a:ext>
              </a:extLst>
            </p:cNvPr>
            <p:cNvSpPr/>
            <p:nvPr/>
          </p:nvSpPr>
          <p:spPr>
            <a:xfrm>
              <a:off x="4618349" y="7608272"/>
              <a:ext cx="6641023" cy="91560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DBD3ADBA-82EB-E39D-9A81-1E900295C256}"/>
                </a:ext>
              </a:extLst>
            </p:cNvPr>
            <p:cNvSpPr txBox="1"/>
            <p:nvPr/>
          </p:nvSpPr>
          <p:spPr>
            <a:xfrm>
              <a:off x="4234838" y="7742581"/>
              <a:ext cx="7408043" cy="646986"/>
            </a:xfrm>
            <a:prstGeom prst="roundRect">
              <a:avLst/>
            </a:prstGeom>
            <a:noFill/>
          </p:spPr>
          <p:txBody>
            <a:bodyPr wrap="square">
              <a:spAutoFit/>
            </a:bodyPr>
            <a:lstStyle/>
            <a:p>
              <a:pPr algn="ctr"/>
              <a:r>
                <a:rPr lang="zh-TW" altLang="en-US" sz="3200" dirty="0">
                  <a:solidFill>
                    <a:schemeClr val="bg1"/>
                  </a:solidFill>
                  <a:latin typeface="華康儷宋 Std W5" panose="02020500000000000000" pitchFamily="18" charset="-120"/>
                  <a:ea typeface="華康儷宋 Std W5" panose="02020500000000000000" pitchFamily="18" charset="-120"/>
                </a:rPr>
                <a:t>導致惡意破壞行為的增加</a:t>
              </a:r>
            </a:p>
          </p:txBody>
        </p:sp>
      </p:grpSp>
      <p:grpSp>
        <p:nvGrpSpPr>
          <p:cNvPr id="18" name="Group 17">
            <a:extLst>
              <a:ext uri="{FF2B5EF4-FFF2-40B4-BE49-F238E27FC236}">
                <a16:creationId xmlns:a16="http://schemas.microsoft.com/office/drawing/2014/main" id="{6DAE3A38-5AE1-36CD-BE52-E100C0C4ED2F}"/>
              </a:ext>
            </a:extLst>
          </p:cNvPr>
          <p:cNvGrpSpPr/>
          <p:nvPr/>
        </p:nvGrpSpPr>
        <p:grpSpPr>
          <a:xfrm>
            <a:off x="14983313" y="9428029"/>
            <a:ext cx="2676720" cy="200365"/>
            <a:chOff x="0" y="9216"/>
            <a:chExt cx="3568956" cy="267153"/>
          </a:xfrm>
        </p:grpSpPr>
        <p:grpSp>
          <p:nvGrpSpPr>
            <p:cNvPr id="19" name="Group 18">
              <a:extLst>
                <a:ext uri="{FF2B5EF4-FFF2-40B4-BE49-F238E27FC236}">
                  <a16:creationId xmlns:a16="http://schemas.microsoft.com/office/drawing/2014/main" id="{65C6DEF8-F281-F38A-0D1B-437F3E46AC7B}"/>
                </a:ext>
              </a:extLst>
            </p:cNvPr>
            <p:cNvGrpSpPr/>
            <p:nvPr/>
          </p:nvGrpSpPr>
          <p:grpSpPr>
            <a:xfrm>
              <a:off x="3301803" y="9216"/>
              <a:ext cx="267153" cy="267153"/>
              <a:chOff x="0" y="0"/>
              <a:chExt cx="6350000" cy="6350000"/>
            </a:xfrm>
          </p:grpSpPr>
          <p:sp>
            <p:nvSpPr>
              <p:cNvPr id="21" name="Freeform 19">
                <a:extLst>
                  <a:ext uri="{FF2B5EF4-FFF2-40B4-BE49-F238E27FC236}">
                    <a16:creationId xmlns:a16="http://schemas.microsoft.com/office/drawing/2014/main" id="{95FA8548-1C1C-F4F4-A128-0839D293196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20" name="TextBox 20">
              <a:extLst>
                <a:ext uri="{FF2B5EF4-FFF2-40B4-BE49-F238E27FC236}">
                  <a16:creationId xmlns:a16="http://schemas.microsoft.com/office/drawing/2014/main" id="{7A5D130B-AC4C-5E74-C928-629671BE80A3}"/>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35</a:t>
              </a:r>
            </a:p>
          </p:txBody>
        </p:sp>
      </p:grpSp>
    </p:spTree>
    <p:extLst>
      <p:ext uri="{BB962C8B-B14F-4D97-AF65-F5344CB8AC3E}">
        <p14:creationId xmlns:p14="http://schemas.microsoft.com/office/powerpoint/2010/main" val="773810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共同控制責任</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50000"/>
              </a:lnSpc>
              <a:buAutoNum type="arabicPeriod"/>
            </a:pPr>
            <a:r>
              <a:rPr lang="zh-TW" altLang="en-US" sz="3600" dirty="0">
                <a:latin typeface="華康儷宋 Std W5" panose="02020500000000000000" pitchFamily="18" charset="-120"/>
                <a:ea typeface="華康儷宋 Std W5" panose="02020500000000000000" pitchFamily="18" charset="-120"/>
              </a:rPr>
              <a:t>開發商的責任</a:t>
            </a:r>
            <a:endParaRPr lang="en-US" altLang="zh-TW" sz="3600" dirty="0">
              <a:latin typeface="華康儷宋 Std W5" panose="02020500000000000000" pitchFamily="18" charset="-120"/>
              <a:ea typeface="華康儷宋 Std W5" panose="020205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建議 </a:t>
            </a:r>
            <a:r>
              <a:rPr lang="en-US" altLang="zh-TW" dirty="0">
                <a:latin typeface="華康儷宋 Std W3" panose="02020300000000000000" pitchFamily="18" charset="-120"/>
                <a:ea typeface="華康儷宋 Std W3" panose="02020300000000000000" pitchFamily="18" charset="-120"/>
              </a:rPr>
              <a:t>Linden Lab</a:t>
            </a:r>
            <a:r>
              <a:rPr lang="zh-TW" altLang="en-US" dirty="0">
                <a:latin typeface="華康儷宋 Std W3" panose="02020300000000000000" pitchFamily="18" charset="-120"/>
                <a:ea typeface="華康儷宋 Std W3" panose="02020300000000000000" pitchFamily="18" charset="-120"/>
              </a:rPr>
              <a:t> 應</a:t>
            </a:r>
            <a:r>
              <a:rPr lang="zh-TW" altLang="en-US" dirty="0">
                <a:solidFill>
                  <a:srgbClr val="FF0000"/>
                </a:solidFill>
                <a:latin typeface="華康儷宋 Std W3" panose="02020300000000000000" pitchFamily="18" charset="-120"/>
                <a:ea typeface="華康儷宋 Std W3" panose="02020300000000000000" pitchFamily="18" charset="-120"/>
              </a:rPr>
              <a:t>領導</a:t>
            </a:r>
            <a:r>
              <a:rPr lang="zh-TW" altLang="en-US" dirty="0">
                <a:latin typeface="華康儷宋 Std W3" panose="02020300000000000000" pitchFamily="18" charset="-120"/>
                <a:ea typeface="華康儷宋 Std W3" panose="02020300000000000000" pitchFamily="18" charset="-120"/>
              </a:rPr>
              <a:t>控制惡意破壞行為</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「惡意破壞一直在發生，因為 </a:t>
            </a:r>
            <a:r>
              <a:rPr lang="en-US" altLang="zh-TW" dirty="0">
                <a:latin typeface="華康儷宋 Std W3" panose="02020300000000000000" pitchFamily="18" charset="-120"/>
                <a:ea typeface="華康儷宋 Std W3" panose="02020300000000000000" pitchFamily="18" charset="-120"/>
              </a:rPr>
              <a:t>Linden</a:t>
            </a:r>
            <a:r>
              <a:rPr lang="zh-TW" altLang="en-US" dirty="0">
                <a:latin typeface="華康儷宋 Std W3" panose="02020300000000000000" pitchFamily="18" charset="-120"/>
                <a:ea typeface="華康儷宋 Std W3" panose="02020300000000000000" pitchFamily="18" charset="-120"/>
              </a:rPr>
              <a:t> 對此無能為力，真的」（</a:t>
            </a:r>
            <a:r>
              <a:rPr lang="en-US" altLang="zh-TW" dirty="0">
                <a:latin typeface="華康儷宋 Std W3" panose="02020300000000000000" pitchFamily="18" charset="-120"/>
                <a:ea typeface="華康儷宋 Std W3" panose="02020300000000000000" pitchFamily="18" charset="-120"/>
              </a:rPr>
              <a:t>SR</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en-US" altLang="zh-TW" dirty="0">
                <a:latin typeface="華康儷宋 Std W3" panose="02020300000000000000" pitchFamily="18" charset="-120"/>
                <a:ea typeface="華康儷宋 Std W3" panose="02020300000000000000" pitchFamily="18" charset="-120"/>
              </a:rPr>
              <a:t>Linden Lab</a:t>
            </a:r>
            <a:r>
              <a:rPr lang="zh-TW" altLang="en-US" dirty="0">
                <a:latin typeface="華康儷宋 Std W3" panose="02020300000000000000" pitchFamily="18" charset="-120"/>
                <a:ea typeface="華康儷宋 Std W3" panose="02020300000000000000" pitchFamily="18" charset="-120"/>
              </a:rPr>
              <a:t> 採取的措施之一是在出現問題時禁用腳本</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「有時，如果出現問題，他們會禁用腳本。就像有人引爆炸彈來摧毀電網一樣，禁用</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腳本會停止這種情況」</a:t>
            </a:r>
            <a:r>
              <a:rPr lang="en-US" altLang="zh-TW" dirty="0">
                <a:latin typeface="華康儷宋 Std W3" panose="02020300000000000000" pitchFamily="18" charset="-120"/>
                <a:ea typeface="華康儷宋 Std W3" panose="02020300000000000000" pitchFamily="18" charset="-120"/>
              </a:rPr>
              <a:t>(JS)</a:t>
            </a:r>
          </a:p>
          <a:p>
            <a:pPr>
              <a:lnSpc>
                <a:spcPct val="150000"/>
              </a:lnSpc>
            </a:pPr>
            <a:r>
              <a:rPr lang="en-US" altLang="zh-TW" dirty="0">
                <a:latin typeface="華康儷宋 Std W3" panose="02020300000000000000" pitchFamily="18" charset="-120"/>
                <a:ea typeface="華康儷宋 Std W3" panose="02020300000000000000" pitchFamily="18" charset="-120"/>
              </a:rPr>
              <a:t>Linden Lab</a:t>
            </a:r>
            <a:r>
              <a:rPr lang="zh-TW" altLang="en-US" dirty="0">
                <a:latin typeface="華康儷宋 Std W3" panose="02020300000000000000" pitchFamily="18" charset="-120"/>
                <a:ea typeface="華康儷宋 Std W3" panose="02020300000000000000" pitchFamily="18" charset="-120"/>
              </a:rPr>
              <a:t> 介入控制惡意破壞行為 </a:t>
            </a:r>
            <a:r>
              <a:rPr lang="en-US" altLang="zh-TW" dirty="0">
                <a:latin typeface="華康儷宋 Std W3" panose="02020300000000000000" pitchFamily="18" charset="-120"/>
                <a:ea typeface="華康儷宋 Std W3" panose="02020300000000000000" pitchFamily="18" charset="-120"/>
              </a:rPr>
              <a:t>vs </a:t>
            </a:r>
            <a:r>
              <a:rPr lang="zh-TW" altLang="en-US" dirty="0">
                <a:latin typeface="華康儷宋 Std W3" panose="02020300000000000000" pitchFamily="18" charset="-120"/>
                <a:ea typeface="華康儷宋 Std W3" panose="02020300000000000000" pitchFamily="18" charset="-120"/>
              </a:rPr>
              <a:t>文獻：工作場所霸凌</a:t>
            </a:r>
            <a:endParaRPr lang="en-US" altLang="zh-TW" dirty="0">
              <a:latin typeface="華康儷宋 Std W3" panose="02020300000000000000" pitchFamily="18" charset="-120"/>
              <a:ea typeface="華康儷宋 Std W3" panose="02020300000000000000" pitchFamily="18" charset="-120"/>
            </a:endParaRPr>
          </a:p>
        </p:txBody>
      </p:sp>
      <p:grpSp>
        <p:nvGrpSpPr>
          <p:cNvPr id="9" name="群組 8">
            <a:extLst>
              <a:ext uri="{FF2B5EF4-FFF2-40B4-BE49-F238E27FC236}">
                <a16:creationId xmlns:a16="http://schemas.microsoft.com/office/drawing/2014/main" id="{DE419C8F-AB84-E8CC-E73B-D0AE31C45D81}"/>
              </a:ext>
            </a:extLst>
          </p:cNvPr>
          <p:cNvGrpSpPr/>
          <p:nvPr/>
        </p:nvGrpSpPr>
        <p:grpSpPr>
          <a:xfrm>
            <a:off x="5439978" y="8635398"/>
            <a:ext cx="7408043" cy="915604"/>
            <a:chOff x="4234838" y="7608272"/>
            <a:chExt cx="7408043" cy="915604"/>
          </a:xfrm>
        </p:grpSpPr>
        <p:sp>
          <p:nvSpPr>
            <p:cNvPr id="10" name="矩形: 圓角 9">
              <a:extLst>
                <a:ext uri="{FF2B5EF4-FFF2-40B4-BE49-F238E27FC236}">
                  <a16:creationId xmlns:a16="http://schemas.microsoft.com/office/drawing/2014/main" id="{FE46F910-233C-21EE-C4E4-2B9EC0A0B5D2}"/>
                </a:ext>
              </a:extLst>
            </p:cNvPr>
            <p:cNvSpPr/>
            <p:nvPr/>
          </p:nvSpPr>
          <p:spPr>
            <a:xfrm>
              <a:off x="4618349" y="7608272"/>
              <a:ext cx="6641023" cy="91560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804BD6A3-92C8-8385-87BF-3C5B8CEF47F2}"/>
                </a:ext>
              </a:extLst>
            </p:cNvPr>
            <p:cNvSpPr txBox="1"/>
            <p:nvPr/>
          </p:nvSpPr>
          <p:spPr>
            <a:xfrm>
              <a:off x="4234838" y="7742581"/>
              <a:ext cx="7408043" cy="646986"/>
            </a:xfrm>
            <a:prstGeom prst="roundRect">
              <a:avLst/>
            </a:prstGeom>
            <a:noFill/>
          </p:spPr>
          <p:txBody>
            <a:bodyPr wrap="square" anchor="ctr">
              <a:spAutoFit/>
            </a:bodyPr>
            <a:lstStyle/>
            <a:p>
              <a:pPr algn="ctr"/>
              <a:r>
                <a:rPr lang="zh-TW" altLang="en-US" sz="3200" dirty="0">
                  <a:solidFill>
                    <a:schemeClr val="bg1"/>
                  </a:solidFill>
                  <a:latin typeface="華康儷宋 Std W5" panose="02020500000000000000" pitchFamily="18" charset="-120"/>
                  <a:ea typeface="華康儷宋 Std W5" panose="02020500000000000000" pitchFamily="18" charset="-120"/>
                </a:rPr>
                <a:t>管理層有責任預防和解決問題</a:t>
              </a:r>
            </a:p>
          </p:txBody>
        </p:sp>
      </p:grpSp>
      <p:grpSp>
        <p:nvGrpSpPr>
          <p:cNvPr id="14" name="Group 17">
            <a:extLst>
              <a:ext uri="{FF2B5EF4-FFF2-40B4-BE49-F238E27FC236}">
                <a16:creationId xmlns:a16="http://schemas.microsoft.com/office/drawing/2014/main" id="{3AD10DD4-034A-6E8B-FF44-49C1575ED80A}"/>
              </a:ext>
            </a:extLst>
          </p:cNvPr>
          <p:cNvGrpSpPr/>
          <p:nvPr/>
        </p:nvGrpSpPr>
        <p:grpSpPr>
          <a:xfrm>
            <a:off x="14983313" y="9428029"/>
            <a:ext cx="2676720" cy="200365"/>
            <a:chOff x="0" y="9216"/>
            <a:chExt cx="3568956" cy="267153"/>
          </a:xfrm>
        </p:grpSpPr>
        <p:grpSp>
          <p:nvGrpSpPr>
            <p:cNvPr id="15" name="Group 18">
              <a:extLst>
                <a:ext uri="{FF2B5EF4-FFF2-40B4-BE49-F238E27FC236}">
                  <a16:creationId xmlns:a16="http://schemas.microsoft.com/office/drawing/2014/main" id="{B0BF9F5D-0C15-FAAF-7597-13A477691C05}"/>
                </a:ext>
              </a:extLst>
            </p:cNvPr>
            <p:cNvGrpSpPr/>
            <p:nvPr/>
          </p:nvGrpSpPr>
          <p:grpSpPr>
            <a:xfrm>
              <a:off x="3301803" y="9216"/>
              <a:ext cx="267153" cy="267153"/>
              <a:chOff x="0" y="0"/>
              <a:chExt cx="6350000" cy="6350000"/>
            </a:xfrm>
          </p:grpSpPr>
          <p:sp>
            <p:nvSpPr>
              <p:cNvPr id="17" name="Freeform 19">
                <a:extLst>
                  <a:ext uri="{FF2B5EF4-FFF2-40B4-BE49-F238E27FC236}">
                    <a16:creationId xmlns:a16="http://schemas.microsoft.com/office/drawing/2014/main" id="{BB87D50D-A4C4-E1B1-6883-EE71F1CE133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6" name="TextBox 20">
              <a:extLst>
                <a:ext uri="{FF2B5EF4-FFF2-40B4-BE49-F238E27FC236}">
                  <a16:creationId xmlns:a16="http://schemas.microsoft.com/office/drawing/2014/main" id="{A140004A-5819-66DE-CEF6-DB0B4F298B01}"/>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chemeClr val="accent6">
                      <a:lumMod val="50000"/>
                    </a:schemeClr>
                  </a:solidFill>
                  <a:latin typeface="Montserrat Classic Bold"/>
                </a:rPr>
                <a:t>36</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Tree>
    <p:extLst>
      <p:ext uri="{BB962C8B-B14F-4D97-AF65-F5344CB8AC3E}">
        <p14:creationId xmlns:p14="http://schemas.microsoft.com/office/powerpoint/2010/main" val="1926223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共同控制責任</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TW" sz="3600" dirty="0">
                <a:latin typeface="華康儷宋 Std W5" panose="02020500000000000000" pitchFamily="18" charset="-120"/>
                <a:ea typeface="華康儷宋 Std W5" panose="02020500000000000000" pitchFamily="18" charset="-120"/>
              </a:rPr>
              <a:t>2. </a:t>
            </a:r>
            <a:r>
              <a:rPr lang="zh-TW" altLang="en-US" sz="3600" dirty="0">
                <a:latin typeface="華康儷宋 Std W5" panose="02020500000000000000" pitchFamily="18" charset="-120"/>
                <a:ea typeface="華康儷宋 Std W5" panose="02020500000000000000" pitchFamily="18" charset="-120"/>
              </a:rPr>
              <a:t>個人責任</a:t>
            </a:r>
            <a:endParaRPr lang="en-US" altLang="zh-TW" sz="3600" dirty="0">
              <a:latin typeface="華康儷宋 Std W5" panose="02020500000000000000" pitchFamily="18" charset="-120"/>
              <a:ea typeface="華康儷宋 Std W5" panose="020205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包括 </a:t>
            </a:r>
            <a:r>
              <a:rPr lang="zh-TW" altLang="en-US" dirty="0">
                <a:solidFill>
                  <a:srgbClr val="FF0000"/>
                </a:solidFill>
                <a:latin typeface="華康儷宋 Std W3" panose="02020300000000000000" pitchFamily="18" charset="-120"/>
                <a:ea typeface="華康儷宋 Std W3" panose="02020300000000000000" pitchFamily="18" charset="-120"/>
              </a:rPr>
              <a:t>反擊惡意破壞者 </a:t>
            </a:r>
            <a:r>
              <a:rPr lang="zh-TW" altLang="en-US" dirty="0">
                <a:latin typeface="華康儷宋 Std W3" panose="02020300000000000000" pitchFamily="18" charset="-120"/>
                <a:ea typeface="華康儷宋 Std W3" panose="02020300000000000000" pitchFamily="18" charset="-120"/>
              </a:rPr>
              <a:t>和 </a:t>
            </a:r>
            <a:r>
              <a:rPr lang="zh-TW" altLang="en-US" dirty="0">
                <a:solidFill>
                  <a:srgbClr val="FF0000"/>
                </a:solidFill>
                <a:latin typeface="華康儷宋 Std W3" panose="02020300000000000000" pitchFamily="18" charset="-120"/>
                <a:ea typeface="華康儷宋 Std W3" panose="02020300000000000000" pitchFamily="18" charset="-120"/>
              </a:rPr>
              <a:t>忽視</a:t>
            </a:r>
            <a:r>
              <a:rPr lang="zh-TW" altLang="en-US" dirty="0">
                <a:latin typeface="華康儷宋 Std W3" panose="02020300000000000000" pitchFamily="18" charset="-120"/>
                <a:ea typeface="華康儷宋 Std W3" panose="02020300000000000000" pitchFamily="18" charset="-120"/>
              </a:rPr>
              <a:t>他們</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「你知道</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以眼還眼讓我們都盲目了嗎？</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 這就是讓我無法報復的原因」（</a:t>
            </a:r>
            <a:r>
              <a:rPr lang="en-US" altLang="zh-TW" dirty="0">
                <a:latin typeface="華康儷宋 Std W3" panose="02020300000000000000" pitchFamily="18" charset="-120"/>
                <a:ea typeface="華康儷宋 Std W3" panose="02020300000000000000" pitchFamily="18" charset="-120"/>
              </a:rPr>
              <a:t>XS</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「反擊不是我參加 </a:t>
            </a:r>
            <a:r>
              <a:rPr lang="en-US" altLang="zh-TW" dirty="0">
                <a:latin typeface="華康儷宋 Std W3" panose="02020300000000000000" pitchFamily="18" charset="-120"/>
                <a:ea typeface="華康儷宋 Std W3" panose="02020300000000000000" pitchFamily="18" charset="-120"/>
              </a:rPr>
              <a:t>SL </a:t>
            </a:r>
            <a:r>
              <a:rPr lang="zh-TW" altLang="en-US" dirty="0">
                <a:latin typeface="華康儷宋 Std W3" panose="02020300000000000000" pitchFamily="18" charset="-120"/>
                <a:ea typeface="華康儷宋 Std W3" panose="02020300000000000000" pitchFamily="18" charset="-120"/>
              </a:rPr>
              <a:t>的原因」</a:t>
            </a:r>
            <a:r>
              <a:rPr lang="en-US" altLang="zh-TW" dirty="0">
                <a:latin typeface="華康儷宋 Std W3" panose="02020300000000000000" pitchFamily="18" charset="-120"/>
                <a:ea typeface="華康儷宋 Std W3" panose="02020300000000000000" pitchFamily="18" charset="-120"/>
              </a:rPr>
              <a:t>(HY)</a:t>
            </a:r>
            <a:r>
              <a:rPr lang="zh-TW" altLang="en-US" dirty="0">
                <a:latin typeface="華康儷宋 Std W3" panose="02020300000000000000" pitchFamily="18" charset="-120"/>
                <a:ea typeface="華康儷宋 Std W3" panose="02020300000000000000" pitchFamily="18" charset="-120"/>
              </a:rPr>
              <a:t> </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文獻：如何應對霸凌</a:t>
            </a:r>
            <a:endParaRPr lang="en-US" altLang="zh-TW" dirty="0">
              <a:latin typeface="華康儷宋 Std W3" panose="02020300000000000000" pitchFamily="18" charset="-120"/>
              <a:ea typeface="華康儷宋 Std W3" panose="02020300000000000000" pitchFamily="18" charset="-120"/>
            </a:endParaRPr>
          </a:p>
        </p:txBody>
      </p:sp>
      <p:grpSp>
        <p:nvGrpSpPr>
          <p:cNvPr id="10" name="Group 17">
            <a:extLst>
              <a:ext uri="{FF2B5EF4-FFF2-40B4-BE49-F238E27FC236}">
                <a16:creationId xmlns:a16="http://schemas.microsoft.com/office/drawing/2014/main" id="{921B3995-79A0-9A0D-8C7C-AE634CBD44D5}"/>
              </a:ext>
            </a:extLst>
          </p:cNvPr>
          <p:cNvGrpSpPr/>
          <p:nvPr/>
        </p:nvGrpSpPr>
        <p:grpSpPr>
          <a:xfrm>
            <a:off x="14983313" y="9428029"/>
            <a:ext cx="2676720" cy="200365"/>
            <a:chOff x="0" y="9216"/>
            <a:chExt cx="3568956" cy="267153"/>
          </a:xfrm>
        </p:grpSpPr>
        <p:grpSp>
          <p:nvGrpSpPr>
            <p:cNvPr id="12" name="Group 18">
              <a:extLst>
                <a:ext uri="{FF2B5EF4-FFF2-40B4-BE49-F238E27FC236}">
                  <a16:creationId xmlns:a16="http://schemas.microsoft.com/office/drawing/2014/main" id="{C6C6FF34-3356-A31C-1B87-1551D81679FF}"/>
                </a:ext>
              </a:extLst>
            </p:cNvPr>
            <p:cNvGrpSpPr/>
            <p:nvPr/>
          </p:nvGrpSpPr>
          <p:grpSpPr>
            <a:xfrm>
              <a:off x="3301803" y="9216"/>
              <a:ext cx="267153" cy="267153"/>
              <a:chOff x="0" y="0"/>
              <a:chExt cx="6350000" cy="6350000"/>
            </a:xfrm>
          </p:grpSpPr>
          <p:sp>
            <p:nvSpPr>
              <p:cNvPr id="14" name="Freeform 19">
                <a:extLst>
                  <a:ext uri="{FF2B5EF4-FFF2-40B4-BE49-F238E27FC236}">
                    <a16:creationId xmlns:a16="http://schemas.microsoft.com/office/drawing/2014/main" id="{934CFAD1-84D2-AF23-6C62-2B8A3253DFB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3" name="TextBox 20">
              <a:extLst>
                <a:ext uri="{FF2B5EF4-FFF2-40B4-BE49-F238E27FC236}">
                  <a16:creationId xmlns:a16="http://schemas.microsoft.com/office/drawing/2014/main" id="{BA414F2D-54E0-0167-EA9D-06A53017F5FE}"/>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37</a:t>
              </a:r>
            </a:p>
          </p:txBody>
        </p:sp>
      </p:grpSp>
    </p:spTree>
    <p:extLst>
      <p:ext uri="{BB962C8B-B14F-4D97-AF65-F5344CB8AC3E}">
        <p14:creationId xmlns:p14="http://schemas.microsoft.com/office/powerpoint/2010/main" val="4034735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焦點小組</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共同控制責任</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TW" sz="3600" dirty="0">
                <a:latin typeface="華康儷宋 Std W5" panose="02020500000000000000" pitchFamily="18" charset="-120"/>
                <a:ea typeface="華康儷宋 Std W5" panose="02020500000000000000" pitchFamily="18" charset="-120"/>
              </a:rPr>
              <a:t>3. </a:t>
            </a:r>
            <a:r>
              <a:rPr lang="zh-TW" altLang="en-US" sz="3600" dirty="0">
                <a:latin typeface="華康儷宋 Std W5" panose="02020500000000000000" pitchFamily="18" charset="-120"/>
                <a:ea typeface="華康儷宋 Std W5" panose="02020500000000000000" pitchFamily="18" charset="-120"/>
              </a:rPr>
              <a:t>社區責任</a:t>
            </a:r>
            <a:endParaRPr lang="en-US" altLang="zh-TW" sz="3600" dirty="0">
              <a:latin typeface="華康儷宋 Std W5" panose="02020500000000000000" pitchFamily="18" charset="-120"/>
              <a:ea typeface="華康儷宋 Std W5" panose="020205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居民應該聯合起來</a:t>
            </a:r>
            <a:r>
              <a:rPr lang="zh-TW" altLang="en-US" dirty="0">
                <a:solidFill>
                  <a:srgbClr val="FF0000"/>
                </a:solidFill>
                <a:latin typeface="華康儷宋 Std W3" panose="02020300000000000000" pitchFamily="18" charset="-120"/>
                <a:ea typeface="華康儷宋 Std W3" panose="02020300000000000000" pitchFamily="18" charset="-120"/>
              </a:rPr>
              <a:t>禁止</a:t>
            </a:r>
            <a:r>
              <a:rPr lang="en-US" altLang="zh-TW" dirty="0">
                <a:solidFill>
                  <a:srgbClr val="FF0000"/>
                </a:solidFill>
                <a:latin typeface="華康儷宋 Std W3" panose="02020300000000000000" pitchFamily="18" charset="-120"/>
                <a:ea typeface="華康儷宋 Std W3" panose="02020300000000000000" pitchFamily="18" charset="-120"/>
              </a:rPr>
              <a:t>/</a:t>
            </a:r>
            <a:r>
              <a:rPr lang="zh-TW" altLang="en-US" dirty="0">
                <a:solidFill>
                  <a:srgbClr val="FF0000"/>
                </a:solidFill>
                <a:latin typeface="華康儷宋 Std W3" panose="02020300000000000000" pitchFamily="18" charset="-120"/>
                <a:ea typeface="華康儷宋 Std W3" panose="02020300000000000000" pitchFamily="18" charset="-120"/>
              </a:rPr>
              <a:t>限制</a:t>
            </a:r>
            <a:r>
              <a:rPr lang="zh-TW" altLang="en-US" dirty="0">
                <a:latin typeface="華康儷宋 Std W3" panose="02020300000000000000" pitchFamily="18" charset="-120"/>
                <a:ea typeface="華康儷宋 Std W3" panose="02020300000000000000" pitchFamily="18" charset="-120"/>
              </a:rPr>
              <a:t>惡意破壞者的</a:t>
            </a:r>
            <a:r>
              <a:rPr lang="zh-TW" altLang="en-US" dirty="0">
                <a:solidFill>
                  <a:srgbClr val="FF0000"/>
                </a:solidFill>
                <a:latin typeface="華康儷宋 Std W3" panose="02020300000000000000" pitchFamily="18" charset="-120"/>
                <a:ea typeface="華康儷宋 Std W3" panose="02020300000000000000" pitchFamily="18" charset="-120"/>
              </a:rPr>
              <a:t>自由</a:t>
            </a:r>
            <a:endParaRPr lang="en-US" altLang="zh-TW" dirty="0">
              <a:solidFill>
                <a:srgbClr val="FF0000"/>
              </a:solidFill>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「就像拉斯維加斯一樣，如果他們在某個俱樂部製造麻煩，就禁止他們進入所有俱樂</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部」（</a:t>
            </a:r>
            <a:r>
              <a:rPr lang="en-US" altLang="zh-TW" dirty="0">
                <a:latin typeface="華康儷宋 Std W3" panose="02020300000000000000" pitchFamily="18" charset="-120"/>
                <a:ea typeface="華康儷宋 Std W3" panose="02020300000000000000" pitchFamily="18" charset="-120"/>
              </a:rPr>
              <a:t>RR</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「我們可以與其他人分享訊息，以防止霸凌者進入，如果他們發現越來越多的地方被</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禁止，他們可能會放棄」（</a:t>
            </a:r>
            <a:r>
              <a:rPr lang="en-US" altLang="zh-TW" dirty="0">
                <a:latin typeface="華康儷宋 Std W3" panose="02020300000000000000" pitchFamily="18" charset="-120"/>
                <a:ea typeface="華康儷宋 Std W3" panose="02020300000000000000" pitchFamily="18" charset="-120"/>
              </a:rPr>
              <a:t>VK</a:t>
            </a:r>
            <a:r>
              <a:rPr lang="zh-TW" altLang="en-US" dirty="0">
                <a:latin typeface="華康儷宋 Std W3" panose="02020300000000000000" pitchFamily="18" charset="-120"/>
                <a:ea typeface="華康儷宋 Std W3" panose="02020300000000000000" pitchFamily="18" charset="-120"/>
              </a:rPr>
              <a:t>） </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有參與者提議建立某種官方的</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警察部隊 </a:t>
            </a:r>
            <a:r>
              <a:rPr lang="en-US" altLang="zh-TW" dirty="0">
                <a:latin typeface="華康儷宋 Std W3" panose="02020300000000000000" pitchFamily="18" charset="-120"/>
                <a:ea typeface="華康儷宋 Std W3" panose="02020300000000000000" pitchFamily="18" charset="-120"/>
                <a:sym typeface="Wingdings" panose="05000000000000000000" pitchFamily="2" charset="2"/>
              </a:rPr>
              <a:t> </a:t>
            </a:r>
            <a:r>
              <a:rPr lang="zh-TW" altLang="en-US" dirty="0">
                <a:latin typeface="華康儷宋 Std W3" panose="02020300000000000000" pitchFamily="18" charset="-120"/>
                <a:ea typeface="華康儷宋 Std W3" panose="02020300000000000000" pitchFamily="18" charset="-120"/>
                <a:sym typeface="Wingdings" panose="05000000000000000000" pitchFamily="2" charset="2"/>
              </a:rPr>
              <a:t>提出的案例皆被反駁</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p>
        </p:txBody>
      </p:sp>
      <p:grpSp>
        <p:nvGrpSpPr>
          <p:cNvPr id="9" name="群組 8">
            <a:extLst>
              <a:ext uri="{FF2B5EF4-FFF2-40B4-BE49-F238E27FC236}">
                <a16:creationId xmlns:a16="http://schemas.microsoft.com/office/drawing/2014/main" id="{35E58D0F-D646-0949-85B6-5EFCEA62AD09}"/>
              </a:ext>
            </a:extLst>
          </p:cNvPr>
          <p:cNvGrpSpPr/>
          <p:nvPr/>
        </p:nvGrpSpPr>
        <p:grpSpPr>
          <a:xfrm>
            <a:off x="9682638" y="3009733"/>
            <a:ext cx="7408043" cy="915604"/>
            <a:chOff x="4234838" y="7608272"/>
            <a:chExt cx="7408043" cy="915604"/>
          </a:xfrm>
        </p:grpSpPr>
        <p:sp>
          <p:nvSpPr>
            <p:cNvPr id="10" name="矩形: 圓角 9">
              <a:extLst>
                <a:ext uri="{FF2B5EF4-FFF2-40B4-BE49-F238E27FC236}">
                  <a16:creationId xmlns:a16="http://schemas.microsoft.com/office/drawing/2014/main" id="{954ABD8C-A8C3-EF3B-042A-7F21E5B1CB07}"/>
                </a:ext>
              </a:extLst>
            </p:cNvPr>
            <p:cNvSpPr/>
            <p:nvPr/>
          </p:nvSpPr>
          <p:spPr>
            <a:xfrm>
              <a:off x="4618349" y="7608272"/>
              <a:ext cx="6641023" cy="91560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B77E02FE-274C-6CF3-1D66-5B48F0BDBC18}"/>
                </a:ext>
              </a:extLst>
            </p:cNvPr>
            <p:cNvSpPr txBox="1"/>
            <p:nvPr/>
          </p:nvSpPr>
          <p:spPr>
            <a:xfrm>
              <a:off x="4234838" y="7742581"/>
              <a:ext cx="7408043" cy="646986"/>
            </a:xfrm>
            <a:prstGeom prst="roundRect">
              <a:avLst/>
            </a:prstGeom>
            <a:noFill/>
          </p:spPr>
          <p:txBody>
            <a:bodyPr wrap="square">
              <a:spAutoFit/>
            </a:bodyPr>
            <a:lstStyle/>
            <a:p>
              <a:pPr algn="ctr"/>
              <a:r>
                <a:rPr lang="zh-TW" altLang="en-US" sz="3200" dirty="0">
                  <a:solidFill>
                    <a:schemeClr val="bg1"/>
                  </a:solidFill>
                  <a:latin typeface="華康儷宋 Std W5" panose="02020500000000000000" pitchFamily="18" charset="-120"/>
                  <a:ea typeface="華康儷宋 Std W5" panose="02020500000000000000" pitchFamily="18" charset="-120"/>
                </a:rPr>
                <a:t>社區很樂意自我監管</a:t>
              </a:r>
            </a:p>
          </p:txBody>
        </p:sp>
      </p:grpSp>
      <p:grpSp>
        <p:nvGrpSpPr>
          <p:cNvPr id="13" name="Group 17">
            <a:extLst>
              <a:ext uri="{FF2B5EF4-FFF2-40B4-BE49-F238E27FC236}">
                <a16:creationId xmlns:a16="http://schemas.microsoft.com/office/drawing/2014/main" id="{988547C4-0BE8-B010-48B4-C6A3FC52D9FB}"/>
              </a:ext>
            </a:extLst>
          </p:cNvPr>
          <p:cNvGrpSpPr/>
          <p:nvPr/>
        </p:nvGrpSpPr>
        <p:grpSpPr>
          <a:xfrm>
            <a:off x="14983313" y="9428029"/>
            <a:ext cx="2676720" cy="200365"/>
            <a:chOff x="0" y="9216"/>
            <a:chExt cx="3568956" cy="267153"/>
          </a:xfrm>
        </p:grpSpPr>
        <p:grpSp>
          <p:nvGrpSpPr>
            <p:cNvPr id="14" name="Group 18">
              <a:extLst>
                <a:ext uri="{FF2B5EF4-FFF2-40B4-BE49-F238E27FC236}">
                  <a16:creationId xmlns:a16="http://schemas.microsoft.com/office/drawing/2014/main" id="{32A25F97-A029-3D28-2C92-75FA83F11BC9}"/>
                </a:ext>
              </a:extLst>
            </p:cNvPr>
            <p:cNvGrpSpPr/>
            <p:nvPr/>
          </p:nvGrpSpPr>
          <p:grpSpPr>
            <a:xfrm>
              <a:off x="3301803" y="9216"/>
              <a:ext cx="267153" cy="267153"/>
              <a:chOff x="0" y="0"/>
              <a:chExt cx="6350000" cy="6350000"/>
            </a:xfrm>
          </p:grpSpPr>
          <p:sp>
            <p:nvSpPr>
              <p:cNvPr id="17" name="Freeform 19">
                <a:extLst>
                  <a:ext uri="{FF2B5EF4-FFF2-40B4-BE49-F238E27FC236}">
                    <a16:creationId xmlns:a16="http://schemas.microsoft.com/office/drawing/2014/main" id="{B5D8AD14-EB05-5F34-5896-FEA857EAEAB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6" name="TextBox 20">
              <a:extLst>
                <a:ext uri="{FF2B5EF4-FFF2-40B4-BE49-F238E27FC236}">
                  <a16:creationId xmlns:a16="http://schemas.microsoft.com/office/drawing/2014/main" id="{D04EE1DA-602C-AEA7-CE9C-9F39FAD98CC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chemeClr val="accent6">
                      <a:lumMod val="50000"/>
                    </a:schemeClr>
                  </a:solidFill>
                  <a:latin typeface="Montserrat Classic Bold"/>
                </a:rPr>
                <a:t>38</a:t>
              </a: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Tree>
    <p:extLst>
      <p:ext uri="{BB962C8B-B14F-4D97-AF65-F5344CB8AC3E}">
        <p14:creationId xmlns:p14="http://schemas.microsoft.com/office/powerpoint/2010/main" val="590789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4800" dirty="0">
                <a:latin typeface="華康儷宋 Std W5" panose="02020500000000000000" pitchFamily="18" charset="-120"/>
                <a:ea typeface="華康儷宋 Std W5" panose="02020500000000000000" pitchFamily="18" charset="-120"/>
              </a:rPr>
              <a:t>焦點小組</a:t>
            </a:r>
            <a:r>
              <a:rPr lang="en-US" altLang="zh-TW" sz="4800" dirty="0">
                <a:latin typeface="華康儷宋 Std W5" panose="02020500000000000000" pitchFamily="18" charset="-120"/>
                <a:ea typeface="華康儷宋 Std W5" panose="02020500000000000000" pitchFamily="18" charset="-120"/>
              </a:rPr>
              <a:t>–</a:t>
            </a:r>
            <a:r>
              <a:rPr lang="zh-TW" altLang="en-US" sz="4800" dirty="0">
                <a:latin typeface="華康儷宋 Std W5" panose="02020500000000000000" pitchFamily="18" charset="-120"/>
                <a:ea typeface="華康儷宋 Std W5" panose="02020500000000000000" pitchFamily="18" charset="-120"/>
              </a:rPr>
              <a:t>現實世界與</a:t>
            </a:r>
            <a:r>
              <a:rPr lang="en-US" altLang="zh-TW" sz="4800" dirty="0">
                <a:latin typeface="華康儷宋 Std W5" panose="02020500000000000000" pitchFamily="18" charset="-120"/>
                <a:ea typeface="華康儷宋 Std W5" panose="02020500000000000000" pitchFamily="18" charset="-120"/>
              </a:rPr>
              <a:t>《</a:t>
            </a:r>
            <a:r>
              <a:rPr lang="zh-TW" altLang="en-US" sz="4800" dirty="0">
                <a:latin typeface="華康儷宋 Std W5" panose="02020500000000000000" pitchFamily="18" charset="-120"/>
                <a:ea typeface="華康儷宋 Std W5" panose="02020500000000000000" pitchFamily="18" charset="-120"/>
              </a:rPr>
              <a:t>第二人生</a:t>
            </a:r>
            <a:r>
              <a:rPr lang="en-US" altLang="zh-TW" sz="4800" dirty="0">
                <a:latin typeface="華康儷宋 Std W5" panose="02020500000000000000" pitchFamily="18" charset="-120"/>
                <a:ea typeface="華康儷宋 Std W5" panose="02020500000000000000" pitchFamily="18" charset="-120"/>
              </a:rPr>
              <a:t>》</a:t>
            </a:r>
            <a:r>
              <a:rPr lang="zh-TW" altLang="en-US" sz="4800" dirty="0">
                <a:latin typeface="華康儷宋 Std W5" panose="02020500000000000000" pitchFamily="18" charset="-120"/>
                <a:ea typeface="華康儷宋 Std W5" panose="02020500000000000000" pitchFamily="18" charset="-120"/>
              </a:rPr>
              <a:t>之間的關聯</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50000"/>
              </a:lnSpc>
              <a:buFont typeface="+mj-lt"/>
              <a:buAutoNum type="arabicPeriod"/>
            </a:pPr>
            <a:r>
              <a:rPr lang="zh-TW" altLang="en-US" sz="3600" dirty="0">
                <a:latin typeface="華康儷宋 Std W5" panose="02020500000000000000" pitchFamily="18" charset="-120"/>
                <a:ea typeface="華康儷宋 Std W5" panose="02020500000000000000" pitchFamily="18" charset="-120"/>
              </a:rPr>
              <a:t>居民身分</a:t>
            </a:r>
            <a:endParaRPr lang="en-US" altLang="zh-TW" sz="3600" dirty="0">
              <a:latin typeface="華康儷宋 Std W5" panose="02020500000000000000" pitchFamily="18" charset="-120"/>
              <a:ea typeface="華康儷宋 Std W5" panose="02020500000000000000" pitchFamily="18" charset="-120"/>
            </a:endParaRPr>
          </a:p>
        </p:txBody>
      </p:sp>
      <p:sp>
        <p:nvSpPr>
          <p:cNvPr id="17" name="矩形: 圓角 16">
            <a:extLst>
              <a:ext uri="{FF2B5EF4-FFF2-40B4-BE49-F238E27FC236}">
                <a16:creationId xmlns:a16="http://schemas.microsoft.com/office/drawing/2014/main" id="{E1DEDF40-E45F-A3DF-BBA2-7B5F6D621B3F}"/>
              </a:ext>
            </a:extLst>
          </p:cNvPr>
          <p:cNvSpPr/>
          <p:nvPr/>
        </p:nvSpPr>
        <p:spPr>
          <a:xfrm>
            <a:off x="5910628" y="2459434"/>
            <a:ext cx="6641023" cy="1002724"/>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4DEA0E75-194F-5F97-6129-D355079669CB}"/>
              </a:ext>
            </a:extLst>
          </p:cNvPr>
          <p:cNvGrpSpPr/>
          <p:nvPr/>
        </p:nvGrpSpPr>
        <p:grpSpPr>
          <a:xfrm>
            <a:off x="5439978" y="2429777"/>
            <a:ext cx="7408043" cy="915604"/>
            <a:chOff x="4234838" y="7608272"/>
            <a:chExt cx="7408043" cy="915604"/>
          </a:xfrm>
        </p:grpSpPr>
        <p:sp>
          <p:nvSpPr>
            <p:cNvPr id="13" name="矩形: 圓角 12">
              <a:extLst>
                <a:ext uri="{FF2B5EF4-FFF2-40B4-BE49-F238E27FC236}">
                  <a16:creationId xmlns:a16="http://schemas.microsoft.com/office/drawing/2014/main" id="{2BCB7240-87DD-D59E-681E-5DCD870023F2}"/>
                </a:ext>
              </a:extLst>
            </p:cNvPr>
            <p:cNvSpPr/>
            <p:nvPr/>
          </p:nvSpPr>
          <p:spPr>
            <a:xfrm>
              <a:off x="4618349" y="7608272"/>
              <a:ext cx="6641023" cy="91560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CF6E6E6-37F7-6371-851A-9D03D73A76A5}"/>
                </a:ext>
              </a:extLst>
            </p:cNvPr>
            <p:cNvSpPr txBox="1"/>
            <p:nvPr/>
          </p:nvSpPr>
          <p:spPr>
            <a:xfrm>
              <a:off x="4234838" y="7742581"/>
              <a:ext cx="7408043" cy="646986"/>
            </a:xfrm>
            <a:prstGeom prst="roundRect">
              <a:avLst/>
            </a:prstGeom>
            <a:noFill/>
          </p:spPr>
          <p:txBody>
            <a:bodyPr wrap="square">
              <a:spAutoFit/>
            </a:bodyPr>
            <a:lstStyle/>
            <a:p>
              <a:pPr algn="ctr"/>
              <a:r>
                <a:rPr lang="zh-TW" altLang="en-US" sz="3200" dirty="0">
                  <a:solidFill>
                    <a:schemeClr val="bg1"/>
                  </a:solidFill>
                  <a:latin typeface="華康儷宋 Std W5" panose="02020500000000000000" pitchFamily="18" charset="-120"/>
                  <a:ea typeface="華康儷宋 Std W5" panose="02020500000000000000" pitchFamily="18" charset="-120"/>
                </a:rPr>
                <a:t>居民和使用者是否是同一個人？</a:t>
              </a:r>
            </a:p>
          </p:txBody>
        </p:sp>
      </p:grpSp>
      <p:graphicFrame>
        <p:nvGraphicFramePr>
          <p:cNvPr id="16" name="表格 15">
            <a:extLst>
              <a:ext uri="{FF2B5EF4-FFF2-40B4-BE49-F238E27FC236}">
                <a16:creationId xmlns:a16="http://schemas.microsoft.com/office/drawing/2014/main" id="{051BB681-6B50-F1DD-4E40-C7F81D182C00}"/>
              </a:ext>
            </a:extLst>
          </p:cNvPr>
          <p:cNvGraphicFramePr>
            <a:graphicFrameLocks noGrp="1"/>
          </p:cNvGraphicFramePr>
          <p:nvPr>
            <p:extLst>
              <p:ext uri="{D42A27DB-BD31-4B8C-83A1-F6EECF244321}">
                <p14:modId xmlns:p14="http://schemas.microsoft.com/office/powerpoint/2010/main" val="1839256466"/>
              </p:ext>
            </p:extLst>
          </p:nvPr>
        </p:nvGraphicFramePr>
        <p:xfrm>
          <a:off x="1099942" y="3713211"/>
          <a:ext cx="16088114" cy="5385899"/>
        </p:xfrm>
        <a:graphic>
          <a:graphicData uri="http://schemas.openxmlformats.org/drawingml/2006/table">
            <a:tbl>
              <a:tblPr firstRow="1" bandRow="1">
                <a:tableStyleId>{5C22544A-7EE6-4342-B048-85BDC9FD1C3A}</a:tableStyleId>
              </a:tblPr>
              <a:tblGrid>
                <a:gridCol w="8044057">
                  <a:extLst>
                    <a:ext uri="{9D8B030D-6E8A-4147-A177-3AD203B41FA5}">
                      <a16:colId xmlns:a16="http://schemas.microsoft.com/office/drawing/2014/main" val="1229262692"/>
                    </a:ext>
                  </a:extLst>
                </a:gridCol>
                <a:gridCol w="8044057">
                  <a:extLst>
                    <a:ext uri="{9D8B030D-6E8A-4147-A177-3AD203B41FA5}">
                      <a16:colId xmlns:a16="http://schemas.microsoft.com/office/drawing/2014/main" val="4101430446"/>
                    </a:ext>
                  </a:extLst>
                </a:gridCol>
              </a:tblGrid>
              <a:tr h="681392">
                <a:tc>
                  <a:txBody>
                    <a:bodyPr/>
                    <a:lstStyle/>
                    <a:p>
                      <a:pPr algn="ctr"/>
                      <a:r>
                        <a:rPr lang="zh-TW" altLang="en-US" sz="3800" dirty="0">
                          <a:solidFill>
                            <a:schemeClr val="tx1"/>
                          </a:solidFill>
                          <a:latin typeface="華康儷宋 Std W3" panose="02020300000000000000" pitchFamily="18" charset="-120"/>
                          <a:ea typeface="華康儷宋 Std W3" panose="02020300000000000000" pitchFamily="18" charset="-120"/>
                        </a:rPr>
                        <a:t>同意</a:t>
                      </a:r>
                    </a:p>
                  </a:txBody>
                  <a:tcPr marL="108182" marR="108182" marT="54091" marB="540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3800" dirty="0">
                          <a:solidFill>
                            <a:schemeClr val="tx1"/>
                          </a:solidFill>
                          <a:latin typeface="華康儷宋 Std W3" panose="02020300000000000000" pitchFamily="18" charset="-120"/>
                          <a:ea typeface="華康儷宋 Std W3" panose="02020300000000000000" pitchFamily="18" charset="-120"/>
                        </a:rPr>
                        <a:t>反對</a:t>
                      </a:r>
                    </a:p>
                  </a:txBody>
                  <a:tcPr marL="108182" marR="108182" marT="54091" marB="540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0683691"/>
                  </a:ext>
                </a:extLst>
              </a:tr>
              <a:tr h="4698597">
                <a:tc>
                  <a:txBody>
                    <a:bodyPr/>
                    <a:lstStyle/>
                    <a:p>
                      <a:pPr marL="0" indent="0">
                        <a:lnSpc>
                          <a:spcPct val="150000"/>
                        </a:lnSpc>
                        <a:buNone/>
                      </a:pPr>
                      <a:r>
                        <a:rPr lang="zh-TW" altLang="en-US" sz="2800" dirty="0">
                          <a:latin typeface="華康儷宋 Std W3" panose="02020300000000000000" pitchFamily="18" charset="-120"/>
                          <a:ea typeface="華康儷宋 Std W3" panose="02020300000000000000" pitchFamily="18" charset="-120"/>
                        </a:rPr>
                        <a:t>「我在</a:t>
                      </a:r>
                      <a:r>
                        <a:rPr lang="en-US" altLang="zh-TW" sz="2800" dirty="0">
                          <a:latin typeface="華康儷宋 Std W3" panose="02020300000000000000" pitchFamily="18" charset="-120"/>
                          <a:ea typeface="華康儷宋 Std W3" panose="02020300000000000000" pitchFamily="18" charset="-120"/>
                        </a:rPr>
                        <a:t>《</a:t>
                      </a:r>
                      <a:r>
                        <a:rPr lang="zh-TW" altLang="en-US" sz="2800" dirty="0">
                          <a:latin typeface="華康儷宋 Std W3" panose="02020300000000000000" pitchFamily="18" charset="-120"/>
                          <a:ea typeface="華康儷宋 Std W3" panose="02020300000000000000" pitchFamily="18" charset="-120"/>
                        </a:rPr>
                        <a:t>第一人生</a:t>
                      </a:r>
                      <a:r>
                        <a:rPr lang="en-US" altLang="zh-TW" sz="2800" dirty="0">
                          <a:latin typeface="華康儷宋 Std W3" panose="02020300000000000000" pitchFamily="18" charset="-120"/>
                          <a:ea typeface="華康儷宋 Std W3" panose="02020300000000000000" pitchFamily="18" charset="-120"/>
                        </a:rPr>
                        <a:t>》</a:t>
                      </a:r>
                      <a:r>
                        <a:rPr lang="zh-TW" altLang="en-US" sz="2800" dirty="0">
                          <a:latin typeface="華康儷宋 Std W3" panose="02020300000000000000" pitchFamily="18" charset="-120"/>
                          <a:ea typeface="華康儷宋 Std W3" panose="02020300000000000000" pitchFamily="18" charset="-120"/>
                        </a:rPr>
                        <a:t>中和在</a:t>
                      </a:r>
                      <a:r>
                        <a:rPr lang="en-US" altLang="zh-TW" sz="2800" dirty="0">
                          <a:latin typeface="華康儷宋 Std W3" panose="02020300000000000000" pitchFamily="18" charset="-120"/>
                          <a:ea typeface="華康儷宋 Std W3" panose="02020300000000000000" pitchFamily="18" charset="-120"/>
                        </a:rPr>
                        <a:t>《SL》</a:t>
                      </a:r>
                      <a:r>
                        <a:rPr lang="zh-TW" altLang="en-US" sz="2800" dirty="0">
                          <a:latin typeface="華康儷宋 Std W3" panose="02020300000000000000" pitchFamily="18" charset="-120"/>
                          <a:ea typeface="華康儷宋 Std W3" panose="02020300000000000000" pitchFamily="18" charset="-120"/>
                        </a:rPr>
                        <a:t>中有些相同。 除了不那麼瘦」（</a:t>
                      </a:r>
                      <a:r>
                        <a:rPr lang="en-US" altLang="zh-TW" sz="2800" dirty="0">
                          <a:latin typeface="華康儷宋 Std W3" panose="02020300000000000000" pitchFamily="18" charset="-120"/>
                          <a:ea typeface="華康儷宋 Std W3" panose="02020300000000000000" pitchFamily="18" charset="-120"/>
                        </a:rPr>
                        <a:t>VK</a:t>
                      </a:r>
                      <a:r>
                        <a:rPr lang="zh-TW" altLang="en-US" sz="2800" dirty="0">
                          <a:latin typeface="華康儷宋 Std W3" panose="02020300000000000000" pitchFamily="18" charset="-120"/>
                          <a:ea typeface="華康儷宋 Std W3" panose="02020300000000000000" pitchFamily="18" charset="-120"/>
                        </a:rPr>
                        <a:t>）</a:t>
                      </a:r>
                      <a:endParaRPr lang="en-US" altLang="zh-TW" sz="2800" dirty="0">
                        <a:latin typeface="華康儷宋 Std W3" panose="02020300000000000000" pitchFamily="18" charset="-120"/>
                        <a:ea typeface="華康儷宋 Std W3" panose="02020300000000000000" pitchFamily="18" charset="-120"/>
                      </a:endParaRPr>
                    </a:p>
                    <a:p>
                      <a:pPr marL="0" indent="0">
                        <a:lnSpc>
                          <a:spcPct val="150000"/>
                        </a:lnSpc>
                        <a:buNone/>
                      </a:pPr>
                      <a:endParaRPr lang="en-US" altLang="zh-TW" sz="2800" dirty="0">
                        <a:latin typeface="華康儷宋 Std W3" panose="02020300000000000000" pitchFamily="18" charset="-120"/>
                        <a:ea typeface="華康儷宋 Std W3" panose="02020300000000000000" pitchFamily="18" charset="-120"/>
                      </a:endParaRPr>
                    </a:p>
                    <a:p>
                      <a:pPr marL="0" indent="0">
                        <a:lnSpc>
                          <a:spcPct val="150000"/>
                        </a:lnSpc>
                        <a:buNone/>
                      </a:pPr>
                      <a:r>
                        <a:rPr lang="zh-TW" altLang="en-US" sz="2800" dirty="0">
                          <a:latin typeface="華康儷宋 Std W3" panose="02020300000000000000" pitchFamily="18" charset="-120"/>
                          <a:ea typeface="華康儷宋 Std W3" panose="02020300000000000000" pitchFamily="18" charset="-120"/>
                        </a:rPr>
                        <a:t>「我的化身反映了我的意志，並直接執行我的行</a:t>
                      </a:r>
                      <a:endParaRPr lang="en-US" altLang="zh-TW" sz="2800" dirty="0">
                        <a:latin typeface="華康儷宋 Std W3" panose="02020300000000000000" pitchFamily="18" charset="-120"/>
                        <a:ea typeface="華康儷宋 Std W3" panose="02020300000000000000" pitchFamily="18" charset="-120"/>
                      </a:endParaRPr>
                    </a:p>
                    <a:p>
                      <a:pPr marL="0" indent="0">
                        <a:lnSpc>
                          <a:spcPct val="150000"/>
                        </a:lnSpc>
                        <a:buNone/>
                      </a:pPr>
                      <a:r>
                        <a:rPr lang="zh-TW" altLang="en-US" sz="2800" dirty="0">
                          <a:latin typeface="華康儷宋 Std W3" panose="02020300000000000000" pitchFamily="18" charset="-120"/>
                          <a:ea typeface="華康儷宋 Std W3" panose="02020300000000000000" pitchFamily="18" charset="-120"/>
                        </a:rPr>
                        <a:t>為。 就我而言，如果你騷擾我的化身，你就是在騷擾我」（</a:t>
                      </a:r>
                      <a:r>
                        <a:rPr lang="en-US" altLang="zh-TW" sz="2800" dirty="0">
                          <a:latin typeface="華康儷宋 Std W3" panose="02020300000000000000" pitchFamily="18" charset="-120"/>
                          <a:ea typeface="華康儷宋 Std W3" panose="02020300000000000000" pitchFamily="18" charset="-120"/>
                        </a:rPr>
                        <a:t>HY</a:t>
                      </a:r>
                      <a:r>
                        <a:rPr lang="zh-TW" altLang="en-US" sz="2800" dirty="0">
                          <a:latin typeface="華康儷宋 Std W3" panose="02020300000000000000" pitchFamily="18" charset="-120"/>
                          <a:ea typeface="華康儷宋 Std W3" panose="02020300000000000000" pitchFamily="18" charset="-120"/>
                        </a:rPr>
                        <a:t>）</a:t>
                      </a:r>
                      <a:endParaRPr lang="zh-TW" altLang="en-US" sz="2800" dirty="0">
                        <a:solidFill>
                          <a:schemeClr val="tx1"/>
                        </a:solidFill>
                        <a:latin typeface="華康儷宋 Std W3" panose="02020300000000000000" pitchFamily="18" charset="-120"/>
                        <a:ea typeface="華康儷宋 Std W3" panose="02020300000000000000" pitchFamily="18" charset="-120"/>
                      </a:endParaRPr>
                    </a:p>
                  </a:txBody>
                  <a:tcPr marL="108182" marR="108182" marT="54091" marB="5409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lnSpc>
                          <a:spcPct val="150000"/>
                        </a:lnSpc>
                        <a:buNone/>
                      </a:pPr>
                      <a:r>
                        <a:rPr lang="zh-TW" altLang="en-US" sz="2800" dirty="0">
                          <a:latin typeface="華康儷宋 Std W3" panose="02020300000000000000" pitchFamily="18" charset="-120"/>
                          <a:ea typeface="華康儷宋 Std W3" panose="02020300000000000000" pitchFamily="18" charset="-120"/>
                        </a:rPr>
                        <a:t>「這不是一個個體，它是一個化身，想一想」（</a:t>
                      </a:r>
                      <a:r>
                        <a:rPr lang="en-US" altLang="zh-TW" sz="2800" dirty="0">
                          <a:latin typeface="華康儷宋 Std W3" panose="02020300000000000000" pitchFamily="18" charset="-120"/>
                          <a:ea typeface="華康儷宋 Std W3" panose="02020300000000000000" pitchFamily="18" charset="-120"/>
                        </a:rPr>
                        <a:t>JE</a:t>
                      </a:r>
                      <a:r>
                        <a:rPr lang="zh-TW" altLang="en-US" sz="2800" dirty="0">
                          <a:latin typeface="華康儷宋 Std W3" panose="02020300000000000000" pitchFamily="18" charset="-120"/>
                          <a:ea typeface="華康儷宋 Std W3" panose="02020300000000000000" pitchFamily="18" charset="-120"/>
                        </a:rPr>
                        <a:t>）</a:t>
                      </a:r>
                      <a:endParaRPr lang="en-US" altLang="zh-TW" sz="2800" dirty="0">
                        <a:latin typeface="華康儷宋 Std W3" panose="02020300000000000000" pitchFamily="18" charset="-120"/>
                        <a:ea typeface="華康儷宋 Std W3" panose="02020300000000000000" pitchFamily="18" charset="-120"/>
                      </a:endParaRPr>
                    </a:p>
                    <a:p>
                      <a:pPr marL="0" indent="0">
                        <a:lnSpc>
                          <a:spcPct val="150000"/>
                        </a:lnSpc>
                        <a:buNone/>
                      </a:pPr>
                      <a:endParaRPr lang="en-US" altLang="zh-TW" sz="2800" dirty="0">
                        <a:latin typeface="華康儷宋 Std W3" panose="02020300000000000000" pitchFamily="18" charset="-120"/>
                        <a:ea typeface="華康儷宋 Std W3" panose="02020300000000000000" pitchFamily="18" charset="-120"/>
                      </a:endParaRPr>
                    </a:p>
                    <a:p>
                      <a:pPr marL="0" indent="0">
                        <a:lnSpc>
                          <a:spcPct val="150000"/>
                        </a:lnSpc>
                        <a:buNone/>
                      </a:pPr>
                      <a:r>
                        <a:rPr lang="zh-TW" altLang="en-US" sz="2800" dirty="0">
                          <a:latin typeface="華康儷宋 Std W3" panose="02020300000000000000" pitchFamily="18" charset="-120"/>
                          <a:ea typeface="華康儷宋 Std W3" panose="02020300000000000000" pitchFamily="18" charset="-120"/>
                        </a:rPr>
                        <a:t>「這裡的你們和現實生活中的你們是一模一樣的人嗎？我不是。在</a:t>
                      </a:r>
                      <a:r>
                        <a:rPr lang="en-US" altLang="zh-TW" sz="2800" dirty="0">
                          <a:latin typeface="華康儷宋 Std W3" panose="02020300000000000000" pitchFamily="18" charset="-120"/>
                          <a:ea typeface="華康儷宋 Std W3" panose="02020300000000000000" pitchFamily="18" charset="-120"/>
                        </a:rPr>
                        <a:t>《</a:t>
                      </a:r>
                      <a:r>
                        <a:rPr lang="zh-TW" altLang="en-US" sz="2800" dirty="0">
                          <a:latin typeface="華康儷宋 Std W3" panose="02020300000000000000" pitchFamily="18" charset="-120"/>
                          <a:ea typeface="華康儷宋 Std W3" panose="02020300000000000000" pitchFamily="18" charset="-120"/>
                        </a:rPr>
                        <a:t>第一人生</a:t>
                      </a:r>
                      <a:r>
                        <a:rPr lang="en-US" altLang="zh-TW" sz="2800" dirty="0">
                          <a:latin typeface="華康儷宋 Std W3" panose="02020300000000000000" pitchFamily="18" charset="-120"/>
                          <a:ea typeface="華康儷宋 Std W3" panose="02020300000000000000" pitchFamily="18" charset="-120"/>
                        </a:rPr>
                        <a:t>》</a:t>
                      </a:r>
                      <a:r>
                        <a:rPr lang="zh-TW" altLang="en-US" sz="2800" dirty="0">
                          <a:latin typeface="華康儷宋 Std W3" panose="02020300000000000000" pitchFamily="18" charset="-120"/>
                          <a:ea typeface="華康儷宋 Std W3" panose="02020300000000000000" pitchFamily="18" charset="-120"/>
                        </a:rPr>
                        <a:t>中，我很害羞，除了一個朋友和我的未婚夫之外不能和任何人說話。在</a:t>
                      </a:r>
                      <a:r>
                        <a:rPr lang="en-US" altLang="zh-TW" sz="2800" dirty="0">
                          <a:latin typeface="華康儷宋 Std W3" panose="02020300000000000000" pitchFamily="18" charset="-120"/>
                          <a:ea typeface="華康儷宋 Std W3" panose="02020300000000000000" pitchFamily="18" charset="-120"/>
                        </a:rPr>
                        <a:t>《SL》</a:t>
                      </a:r>
                      <a:r>
                        <a:rPr lang="zh-TW" altLang="en-US" sz="2800" dirty="0">
                          <a:latin typeface="華康儷宋 Std W3" panose="02020300000000000000" pitchFamily="18" charset="-120"/>
                          <a:ea typeface="華康儷宋 Std W3" panose="02020300000000000000" pitchFamily="18" charset="-120"/>
                        </a:rPr>
                        <a:t>中，我感覺自己就像是另一個人了」（</a:t>
                      </a:r>
                      <a:r>
                        <a:rPr lang="en-US" altLang="zh-TW" sz="2800" dirty="0">
                          <a:latin typeface="華康儷宋 Std W3" panose="02020300000000000000" pitchFamily="18" charset="-120"/>
                          <a:ea typeface="華康儷宋 Std W3" panose="02020300000000000000" pitchFamily="18" charset="-120"/>
                        </a:rPr>
                        <a:t>KP</a:t>
                      </a:r>
                      <a:r>
                        <a:rPr lang="zh-TW" altLang="en-US" sz="2800" dirty="0">
                          <a:latin typeface="華康儷宋 Std W3" panose="02020300000000000000" pitchFamily="18" charset="-120"/>
                          <a:ea typeface="華康儷宋 Std W3" panose="02020300000000000000" pitchFamily="18" charset="-120"/>
                        </a:rPr>
                        <a:t>）</a:t>
                      </a:r>
                      <a:endParaRPr lang="en-US" altLang="zh-TW" sz="2800" dirty="0">
                        <a:latin typeface="華康儷宋 Std W3" panose="02020300000000000000" pitchFamily="18" charset="-120"/>
                        <a:ea typeface="華康儷宋 Std W3" panose="02020300000000000000" pitchFamily="18" charset="-120"/>
                      </a:endParaRPr>
                    </a:p>
                  </a:txBody>
                  <a:tcPr marL="108182" marR="108182" marT="54091" marB="5409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30306763"/>
                  </a:ext>
                </a:extLst>
              </a:tr>
            </a:tbl>
          </a:graphicData>
        </a:graphic>
      </p:graphicFrame>
      <p:grpSp>
        <p:nvGrpSpPr>
          <p:cNvPr id="10" name="Group 17">
            <a:extLst>
              <a:ext uri="{FF2B5EF4-FFF2-40B4-BE49-F238E27FC236}">
                <a16:creationId xmlns:a16="http://schemas.microsoft.com/office/drawing/2014/main" id="{15033675-9989-8567-2239-8C762BA406A7}"/>
              </a:ext>
            </a:extLst>
          </p:cNvPr>
          <p:cNvGrpSpPr/>
          <p:nvPr/>
        </p:nvGrpSpPr>
        <p:grpSpPr>
          <a:xfrm>
            <a:off x="14983313" y="9428029"/>
            <a:ext cx="2676720" cy="366449"/>
            <a:chOff x="0" y="9216"/>
            <a:chExt cx="3568956" cy="488598"/>
          </a:xfrm>
        </p:grpSpPr>
        <p:grpSp>
          <p:nvGrpSpPr>
            <p:cNvPr id="15" name="Group 18">
              <a:extLst>
                <a:ext uri="{FF2B5EF4-FFF2-40B4-BE49-F238E27FC236}">
                  <a16:creationId xmlns:a16="http://schemas.microsoft.com/office/drawing/2014/main" id="{CDD3BCDF-3F29-1B19-10E6-1CBDFBE5F960}"/>
                </a:ext>
              </a:extLst>
            </p:cNvPr>
            <p:cNvGrpSpPr/>
            <p:nvPr/>
          </p:nvGrpSpPr>
          <p:grpSpPr>
            <a:xfrm>
              <a:off x="3301803" y="9216"/>
              <a:ext cx="267153" cy="267153"/>
              <a:chOff x="0" y="0"/>
              <a:chExt cx="6350000" cy="6350000"/>
            </a:xfrm>
          </p:grpSpPr>
          <p:sp>
            <p:nvSpPr>
              <p:cNvPr id="19" name="Freeform 19">
                <a:extLst>
                  <a:ext uri="{FF2B5EF4-FFF2-40B4-BE49-F238E27FC236}">
                    <a16:creationId xmlns:a16="http://schemas.microsoft.com/office/drawing/2014/main" id="{E5171B77-DEC4-F721-7BD2-9C007F01D86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8" name="TextBox 20">
              <a:extLst>
                <a:ext uri="{FF2B5EF4-FFF2-40B4-BE49-F238E27FC236}">
                  <a16:creationId xmlns:a16="http://schemas.microsoft.com/office/drawing/2014/main" id="{7B764799-839F-D87C-5AEE-CCDD03F7A926}"/>
                </a:ext>
              </a:extLst>
            </p:cNvPr>
            <p:cNvSpPr txBox="1"/>
            <p:nvPr/>
          </p:nvSpPr>
          <p:spPr>
            <a:xfrm>
              <a:off x="0" y="19051"/>
              <a:ext cx="3088833" cy="478763"/>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lang="en-US" sz="1400" spc="70">
                  <a:solidFill>
                    <a:schemeClr val="accent6">
                      <a:lumMod val="50000"/>
                    </a:schemeClr>
                  </a:solidFill>
                  <a:latin typeface="Montserrat Classic Bold"/>
                </a:rPr>
                <a:t>39</a:t>
              </a:r>
            </a:p>
            <a:p>
              <a:pPr marL="0" marR="0" lvl="0" indent="0" algn="r" defTabSz="914400" rtl="0" eaLnBrk="1" fontAlgn="auto" latinLnBrk="0" hangingPunct="1">
                <a:lnSpc>
                  <a:spcPts val="1400"/>
                </a:lnSpc>
                <a:spcBef>
                  <a:spcPts val="0"/>
                </a:spcBef>
                <a:spcAft>
                  <a:spcPts val="0"/>
                </a:spcAft>
                <a:buClrTx/>
                <a:buSzTx/>
                <a:buFontTx/>
                <a:buNone/>
                <a:tabLst/>
                <a:defRPr/>
              </a:pP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Tree>
    <p:extLst>
      <p:ext uri="{BB962C8B-B14F-4D97-AF65-F5344CB8AC3E}">
        <p14:creationId xmlns:p14="http://schemas.microsoft.com/office/powerpoint/2010/main" val="273770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F6261E96-01A9-F4B8-76FA-6D7F59EB2315}"/>
              </a:ext>
            </a:extLst>
          </p:cNvPr>
          <p:cNvSpPr/>
          <p:nvPr/>
        </p:nvSpPr>
        <p:spPr>
          <a:xfrm>
            <a:off x="816441" y="274637"/>
            <a:ext cx="1748260" cy="2035425"/>
          </a:xfrm>
          <a:custGeom>
            <a:avLst/>
            <a:gdLst/>
            <a:ahLst/>
            <a:cxnLst/>
            <a:rect l="l" t="t" r="r" b="b"/>
            <a:pathLst>
              <a:path w="7927321" h="9229442">
                <a:moveTo>
                  <a:pt x="0" y="0"/>
                </a:moveTo>
                <a:lnTo>
                  <a:pt x="7927320" y="0"/>
                </a:lnTo>
                <a:lnTo>
                  <a:pt x="7927320" y="9229442"/>
                </a:lnTo>
                <a:lnTo>
                  <a:pt x="0" y="9229442"/>
                </a:lnTo>
                <a:lnTo>
                  <a:pt x="0" y="0"/>
                </a:lnTo>
                <a:close/>
              </a:path>
            </a:pathLst>
          </a:custGeom>
          <a:blipFill>
            <a:blip r:embed="rId3"/>
            <a:stretch>
              <a:fillRect b="-38814"/>
            </a:stretch>
          </a:blipFill>
        </p:spPr>
        <p:txBody>
          <a:bodyPr/>
          <a:lstStyle/>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solidFill>
                    <a:schemeClr val="accent2">
                      <a:lumMod val="50000"/>
                    </a:schemeClr>
                  </a:solidFill>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algn="r">
                <a:lnSpc>
                  <a:spcPts val="1400"/>
                </a:lnSpc>
              </a:pPr>
              <a:r>
                <a:rPr lang="en-US" sz="1400" spc="70" dirty="0">
                  <a:solidFill>
                    <a:schemeClr val="accent2">
                      <a:lumMod val="50000"/>
                    </a:schemeClr>
                  </a:solidFill>
                  <a:latin typeface="Montserrat Classic Bold"/>
                </a:rPr>
                <a:t>04</a:t>
              </a:r>
              <a:endParaRPr lang="en-US" sz="1400" spc="70" dirty="0">
                <a:solidFill>
                  <a:schemeClr val="accent2">
                    <a:lumMod val="50000"/>
                  </a:schemeClr>
                </a:solidFill>
                <a:latin typeface="Montserrat Classic"/>
              </a:endParaRPr>
            </a:p>
          </p:txBody>
        </p:sp>
      </p:gr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chemeClr val="accent2">
              <a:lumMod val="20000"/>
              <a:lumOff val="80000"/>
            </a:schemeClr>
          </a:solidFill>
        </p:spPr>
        <p:txBody>
          <a:bodyPr>
            <a:normAutofit/>
          </a:bodyPr>
          <a:lstStyle/>
          <a:p>
            <a:pPr>
              <a:lnSpc>
                <a:spcPct val="150000"/>
              </a:lnSpc>
            </a:pPr>
            <a:r>
              <a:rPr lang="zh-TW" altLang="en-US" dirty="0">
                <a:latin typeface="華康儷宋 Std W5" panose="02020500000000000000" pitchFamily="18" charset="-120"/>
                <a:ea typeface="華康儷宋 Std W5" panose="02020500000000000000" pitchFamily="18" charset="-120"/>
              </a:rPr>
              <a:t>研究</a:t>
            </a:r>
            <a:endParaRPr lang="en-US" altLang="zh-TW" dirty="0">
              <a:latin typeface="華康儷宋 Std W5" panose="02020500000000000000" pitchFamily="18" charset="-120"/>
              <a:ea typeface="華康儷宋 Std W5" panose="02020500000000000000" pitchFamily="18" charset="-120"/>
            </a:endParaRPr>
          </a:p>
          <a:p>
            <a:pPr lvl="1">
              <a:lnSpc>
                <a:spcPct val="150000"/>
              </a:lnSpc>
            </a:pPr>
            <a:r>
              <a:rPr lang="zh-TW" altLang="en-US" dirty="0">
                <a:latin typeface="華康儷宋 Std W3" panose="02020300000000000000" pitchFamily="18" charset="-120"/>
                <a:ea typeface="華康儷宋 Std W3" panose="02020300000000000000" pitchFamily="18" charset="-120"/>
              </a:rPr>
              <a:t>目的：探討虛擬世界中的負面行為或「惡意破壞」</a:t>
            </a:r>
          </a:p>
          <a:p>
            <a:pPr lvl="1">
              <a:lnSpc>
                <a:spcPct val="150000"/>
              </a:lnSpc>
            </a:pPr>
            <a:r>
              <a:rPr lang="zh-TW" altLang="en-US" dirty="0">
                <a:latin typeface="華康儷宋 Std W3" panose="02020300000000000000" pitchFamily="18" charset="-120"/>
                <a:ea typeface="華康儷宋 Std W3" panose="02020300000000000000" pitchFamily="18" charset="-120"/>
              </a:rPr>
              <a:t>方法：觀察和使用者焦點小組</a:t>
            </a:r>
          </a:p>
          <a:p>
            <a:pPr>
              <a:lnSpc>
                <a:spcPct val="150000"/>
              </a:lnSpc>
            </a:pPr>
            <a:r>
              <a:rPr lang="zh-TW" altLang="en-US" dirty="0">
                <a:latin typeface="華康儷宋 Std W5" panose="02020500000000000000" pitchFamily="18" charset="-120"/>
                <a:ea typeface="華康儷宋 Std W5" panose="02020500000000000000" pitchFamily="18" charset="-120"/>
              </a:rPr>
              <a:t>調查</a:t>
            </a:r>
            <a:endParaRPr lang="en-US" altLang="zh-TW" dirty="0">
              <a:latin typeface="華康儷宋 Std W5" panose="02020500000000000000" pitchFamily="18" charset="-120"/>
              <a:ea typeface="華康儷宋 Std W5" panose="02020500000000000000" pitchFamily="18" charset="-120"/>
            </a:endParaRPr>
          </a:p>
          <a:p>
            <a:pPr lvl="1">
              <a:lnSpc>
                <a:spcPct val="150000"/>
              </a:lnSpc>
            </a:pPr>
            <a:r>
              <a:rPr lang="zh-TW" altLang="en-US" dirty="0">
                <a:latin typeface="華康儷宋 Std W3" panose="02020300000000000000" pitchFamily="18" charset="-120"/>
                <a:ea typeface="華康儷宋 Std W3" panose="02020300000000000000" pitchFamily="18" charset="-120"/>
              </a:rPr>
              <a:t>目的：識別惡意破壞行為及其影響，探查惡意破壞發生的原因，以及可能的目標和肇事者</a:t>
            </a:r>
          </a:p>
          <a:p>
            <a:pPr lvl="1">
              <a:lnSpc>
                <a:spcPct val="150000"/>
              </a:lnSpc>
            </a:pPr>
            <a:r>
              <a:rPr lang="zh-TW" altLang="en-US" dirty="0">
                <a:latin typeface="華康儷宋 Std W3" panose="02020300000000000000" pitchFamily="18" charset="-120"/>
                <a:ea typeface="華康儷宋 Std W3" panose="02020300000000000000" pitchFamily="18" charset="-120"/>
              </a:rPr>
              <a:t>結果：指出惡意破壞行為很常見</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5" panose="02020500000000000000" pitchFamily="18" charset="-120"/>
                <a:ea typeface="華康儷宋 Std W5" panose="02020500000000000000" pitchFamily="18" charset="-120"/>
              </a:rPr>
              <a:t>惡意破壞</a:t>
            </a:r>
            <a:r>
              <a:rPr lang="zh-TW" altLang="en-US" dirty="0">
                <a:latin typeface="華康儷宋 Std W3" panose="02020300000000000000" pitchFamily="18" charset="-120"/>
                <a:ea typeface="華康儷宋 Std W3" panose="02020300000000000000" pitchFamily="18" charset="-120"/>
              </a:rPr>
              <a:t>：對虛擬世界較不熟悉的居民受到較熟悉的人的持續性不可接受的行為</a:t>
            </a:r>
          </a:p>
          <a:p>
            <a:pPr>
              <a:lnSpc>
                <a:spcPct val="150000"/>
              </a:lnSpc>
            </a:pPr>
            <a:r>
              <a:rPr lang="zh-TW" altLang="en-US" dirty="0">
                <a:latin typeface="華康儷宋 Std W3" panose="02020300000000000000" pitchFamily="18" charset="-120"/>
                <a:ea typeface="華康儷宋 Std W3" panose="02020300000000000000" pitchFamily="18" charset="-120"/>
              </a:rPr>
              <a:t>提出社區和個人的應對策略</a:t>
            </a:r>
          </a:p>
        </p:txBody>
      </p:sp>
      <p:sp>
        <p:nvSpPr>
          <p:cNvPr id="12" name="標題 1">
            <a:extLst>
              <a:ext uri="{FF2B5EF4-FFF2-40B4-BE49-F238E27FC236}">
                <a16:creationId xmlns:a16="http://schemas.microsoft.com/office/drawing/2014/main" id="{792ABA31-11D7-32AB-5A2C-E74C63923A2C}"/>
              </a:ext>
            </a:extLst>
          </p:cNvPr>
          <p:cNvSpPr txBox="1">
            <a:spLocks/>
          </p:cNvSpPr>
          <p:nvPr/>
        </p:nvSpPr>
        <p:spPr>
          <a:xfrm>
            <a:off x="457200" y="274638"/>
            <a:ext cx="16170442"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a:latin typeface="華康儷宋 Std W5" panose="02020500000000000000" pitchFamily="18" charset="-120"/>
                <a:ea typeface="華康儷宋 Std W5" panose="02020500000000000000" pitchFamily="18" charset="-120"/>
              </a:rPr>
              <a:t>          摘要</a:t>
            </a:r>
          </a:p>
        </p:txBody>
      </p:sp>
    </p:spTree>
    <p:extLst>
      <p:ext uri="{BB962C8B-B14F-4D97-AF65-F5344CB8AC3E}">
        <p14:creationId xmlns:p14="http://schemas.microsoft.com/office/powerpoint/2010/main" val="2363906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4800" dirty="0">
                <a:latin typeface="華康儷宋 Std W5" panose="02020500000000000000" pitchFamily="18" charset="-120"/>
                <a:ea typeface="華康儷宋 Std W5" panose="02020500000000000000" pitchFamily="18" charset="-120"/>
              </a:rPr>
              <a:t>焦點小組</a:t>
            </a:r>
            <a:r>
              <a:rPr lang="en-US" altLang="zh-TW" sz="4800" dirty="0">
                <a:latin typeface="華康儷宋 Std W5" panose="02020500000000000000" pitchFamily="18" charset="-120"/>
                <a:ea typeface="華康儷宋 Std W5" panose="02020500000000000000" pitchFamily="18" charset="-120"/>
              </a:rPr>
              <a:t>–</a:t>
            </a:r>
            <a:r>
              <a:rPr lang="zh-TW" altLang="en-US" sz="4800" dirty="0">
                <a:latin typeface="華康儷宋 Std W5" panose="02020500000000000000" pitchFamily="18" charset="-120"/>
                <a:ea typeface="華康儷宋 Std W5" panose="02020500000000000000" pitchFamily="18" charset="-120"/>
              </a:rPr>
              <a:t>現實世界與</a:t>
            </a:r>
            <a:r>
              <a:rPr lang="en-US" altLang="zh-TW" sz="4800" dirty="0">
                <a:latin typeface="華康儷宋 Std W5" panose="02020500000000000000" pitchFamily="18" charset="-120"/>
                <a:ea typeface="華康儷宋 Std W5" panose="02020500000000000000" pitchFamily="18" charset="-120"/>
              </a:rPr>
              <a:t>《</a:t>
            </a:r>
            <a:r>
              <a:rPr lang="zh-TW" altLang="en-US" sz="4800" dirty="0">
                <a:latin typeface="華康儷宋 Std W5" panose="02020500000000000000" pitchFamily="18" charset="-120"/>
                <a:ea typeface="華康儷宋 Std W5" panose="02020500000000000000" pitchFamily="18" charset="-120"/>
              </a:rPr>
              <a:t>第二人生</a:t>
            </a:r>
            <a:r>
              <a:rPr lang="en-US" altLang="zh-TW" sz="4800" dirty="0">
                <a:latin typeface="華康儷宋 Std W5" panose="02020500000000000000" pitchFamily="18" charset="-120"/>
                <a:ea typeface="華康儷宋 Std W5" panose="02020500000000000000" pitchFamily="18" charset="-120"/>
              </a:rPr>
              <a:t>》</a:t>
            </a:r>
            <a:r>
              <a:rPr lang="zh-TW" altLang="en-US" sz="4800" dirty="0">
                <a:latin typeface="華康儷宋 Std W5" panose="02020500000000000000" pitchFamily="18" charset="-120"/>
                <a:ea typeface="華康儷宋 Std W5" panose="02020500000000000000" pitchFamily="18" charset="-120"/>
              </a:rPr>
              <a:t>之間的關聯</a:t>
            </a:r>
          </a:p>
        </p:txBody>
      </p:sp>
      <p:sp>
        <p:nvSpPr>
          <p:cNvPr id="11" name="內容版面配置區 3">
            <a:extLst>
              <a:ext uri="{FF2B5EF4-FFF2-40B4-BE49-F238E27FC236}">
                <a16:creationId xmlns:a16="http://schemas.microsoft.com/office/drawing/2014/main" id="{7F214A76-6B31-B4BA-2927-E3AF8EBE6365}"/>
              </a:ext>
            </a:extLst>
          </p:cNvPr>
          <p:cNvSpPr txBox="1">
            <a:spLocks/>
          </p:cNvSpPr>
          <p:nvPr/>
        </p:nvSpPr>
        <p:spPr>
          <a:xfrm>
            <a:off x="457199" y="2066544"/>
            <a:ext cx="17202829" cy="7026656"/>
          </a:xfrm>
          <a:prstGeom prst="roundRect">
            <a:avLst/>
          </a:prstGeom>
          <a:solidFill>
            <a:srgbClr val="FDEADA"/>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TW" sz="3600" dirty="0">
                <a:latin typeface="華康儷宋 Std W5" panose="02020500000000000000" pitchFamily="18" charset="-120"/>
                <a:ea typeface="華康儷宋 Std W5" panose="02020500000000000000" pitchFamily="18" charset="-120"/>
              </a:rPr>
              <a:t>2.</a:t>
            </a:r>
            <a:r>
              <a:rPr lang="zh-TW" altLang="en-US" sz="3600" dirty="0">
                <a:latin typeface="華康儷宋 Std W5" panose="02020500000000000000" pitchFamily="18" charset="-120"/>
                <a:ea typeface="華康儷宋 Std W5" panose="02020500000000000000" pitchFamily="18" charset="-120"/>
              </a:rPr>
              <a:t> 現實生活與</a:t>
            </a:r>
            <a:r>
              <a:rPr lang="en-US" altLang="zh-TW" sz="3600" dirty="0">
                <a:latin typeface="華康儷宋 Std W5" panose="02020500000000000000" pitchFamily="18" charset="-120"/>
                <a:ea typeface="華康儷宋 Std W5" panose="02020500000000000000" pitchFamily="18" charset="-120"/>
              </a:rPr>
              <a:t>《</a:t>
            </a:r>
            <a:r>
              <a:rPr lang="zh-TW" altLang="en-US" sz="3600" dirty="0">
                <a:latin typeface="華康儷宋 Std W5" panose="02020500000000000000" pitchFamily="18" charset="-120"/>
                <a:ea typeface="華康儷宋 Std W5" panose="02020500000000000000" pitchFamily="18" charset="-120"/>
              </a:rPr>
              <a:t>第二人生</a:t>
            </a:r>
            <a:r>
              <a:rPr lang="en-US" altLang="zh-TW" sz="3600" dirty="0">
                <a:latin typeface="華康儷宋 Std W5" panose="02020500000000000000" pitchFamily="18" charset="-120"/>
                <a:ea typeface="華康儷宋 Std W5" panose="02020500000000000000" pitchFamily="18" charset="-120"/>
              </a:rPr>
              <a:t>》</a:t>
            </a:r>
            <a:r>
              <a:rPr lang="zh-TW" altLang="en-US" sz="3600" dirty="0">
                <a:latin typeface="華康儷宋 Std W5" panose="02020500000000000000" pitchFamily="18" charset="-120"/>
                <a:ea typeface="華康儷宋 Std W5" panose="02020500000000000000" pitchFamily="18" charset="-120"/>
              </a:rPr>
              <a:t>的互動</a:t>
            </a:r>
            <a:endParaRPr lang="en-US" altLang="zh-TW" sz="3600" dirty="0">
              <a:latin typeface="華康儷宋 Std W5" panose="02020500000000000000" pitchFamily="18" charset="-120"/>
              <a:ea typeface="華康儷宋 Std W5" panose="020205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虛擬世界如何</a:t>
            </a:r>
            <a:r>
              <a:rPr lang="zh-TW" altLang="en-US" dirty="0">
                <a:solidFill>
                  <a:srgbClr val="FF0000"/>
                </a:solidFill>
                <a:latin typeface="華康儷宋 Std W3" panose="02020300000000000000" pitchFamily="18" charset="-120"/>
                <a:ea typeface="華康儷宋 Std W3" panose="02020300000000000000" pitchFamily="18" charset="-120"/>
              </a:rPr>
              <a:t>影響</a:t>
            </a:r>
            <a:r>
              <a:rPr lang="zh-TW" altLang="en-US" dirty="0">
                <a:latin typeface="華康儷宋 Std W3" panose="02020300000000000000" pitchFamily="18" charset="-120"/>
                <a:ea typeface="華康儷宋 Std W3" panose="02020300000000000000" pitchFamily="18" charset="-120"/>
              </a:rPr>
              <a:t>現實生活</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「我不知道你是否來自美國，但這裡的孩子們帶槍去學校並使用槍支似乎是一個問題。</a:t>
            </a: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他們從哪裡得到這些想法？ 遊戲」（</a:t>
            </a:r>
            <a:r>
              <a:rPr lang="en-US" altLang="zh-TW" dirty="0">
                <a:latin typeface="華康儷宋 Std W3" panose="02020300000000000000" pitchFamily="18" charset="-120"/>
                <a:ea typeface="華康儷宋 Std W3" panose="02020300000000000000" pitchFamily="18" charset="-120"/>
              </a:rPr>
              <a:t>MB</a:t>
            </a:r>
            <a:r>
              <a:rPr lang="zh-TW" altLang="en-US" dirty="0">
                <a:latin typeface="華康儷宋 Std W3" panose="02020300000000000000" pitchFamily="18" charset="-120"/>
                <a:ea typeface="華康儷宋 Std W3" panose="02020300000000000000" pitchFamily="18" charset="-120"/>
              </a:rPr>
              <a:t>）</a:t>
            </a:r>
          </a:p>
          <a:p>
            <a:pPr>
              <a:lnSpc>
                <a:spcPct val="150000"/>
              </a:lnSpc>
            </a:pPr>
            <a:r>
              <a:rPr lang="zh-TW" altLang="en-US" dirty="0">
                <a:latin typeface="華康儷宋 Std W3" panose="02020300000000000000" pitchFamily="18" charset="-120"/>
                <a:ea typeface="華康儷宋 Std W3" panose="02020300000000000000" pitchFamily="18" charset="-120"/>
              </a:rPr>
              <a:t>在虛擬世界中</a:t>
            </a:r>
            <a:r>
              <a:rPr lang="zh-TW" altLang="en-US" dirty="0">
                <a:solidFill>
                  <a:srgbClr val="FF0000"/>
                </a:solidFill>
                <a:latin typeface="華康儷宋 Std W3" panose="02020300000000000000" pitchFamily="18" charset="-120"/>
                <a:ea typeface="華康儷宋 Std W3" panose="02020300000000000000" pitchFamily="18" charset="-120"/>
              </a:rPr>
              <a:t>消除</a:t>
            </a:r>
            <a:r>
              <a:rPr lang="zh-TW" altLang="en-US" dirty="0">
                <a:latin typeface="華康儷宋 Std W3" panose="02020300000000000000" pitchFamily="18" charset="-120"/>
                <a:ea typeface="華康儷宋 Std W3" panose="02020300000000000000" pitchFamily="18" charset="-120"/>
              </a:rPr>
              <a:t>現實生活中的</a:t>
            </a:r>
            <a:r>
              <a:rPr lang="zh-TW" altLang="en-US" dirty="0">
                <a:solidFill>
                  <a:srgbClr val="FF0000"/>
                </a:solidFill>
                <a:latin typeface="華康儷宋 Std W3" panose="02020300000000000000" pitchFamily="18" charset="-120"/>
                <a:ea typeface="華康儷宋 Std W3" panose="02020300000000000000" pitchFamily="18" charset="-120"/>
              </a:rPr>
              <a:t>挫折感</a:t>
            </a:r>
            <a:endParaRPr lang="en-US" altLang="zh-TW" dirty="0">
              <a:solidFill>
                <a:srgbClr val="FF0000"/>
              </a:solidFill>
              <a:latin typeface="華康儷宋 Std W3" panose="02020300000000000000" pitchFamily="18" charset="-120"/>
              <a:ea typeface="華康儷宋 Std W3" panose="02020300000000000000" pitchFamily="18" charset="-120"/>
            </a:endParaRPr>
          </a:p>
          <a:p>
            <a:pPr lvl="1">
              <a:lnSpc>
                <a:spcPct val="150000"/>
              </a:lnSpc>
            </a:pPr>
            <a:r>
              <a:rPr lang="zh-TW" altLang="en-US" dirty="0">
                <a:latin typeface="華康儷宋 Std W3" panose="02020300000000000000" pitchFamily="18" charset="-120"/>
                <a:ea typeface="華康儷宋 Std W3" panose="02020300000000000000" pitchFamily="18" charset="-120"/>
              </a:rPr>
              <a:t>虛擬世界中的欺凌可能會對現實生活產生負面影響</a:t>
            </a:r>
            <a:endParaRPr lang="en-US" altLang="zh-TW" dirty="0">
              <a:latin typeface="華康儷宋 Std W3" panose="02020300000000000000" pitchFamily="18" charset="-120"/>
              <a:ea typeface="華康儷宋 Std W3" panose="02020300000000000000" pitchFamily="18" charset="-120"/>
            </a:endParaRPr>
          </a:p>
          <a:p>
            <a:pPr marL="0" indent="0">
              <a:lnSpc>
                <a:spcPct val="150000"/>
              </a:lnSpc>
              <a:buNone/>
            </a:pPr>
            <a:r>
              <a:rPr lang="en-US" altLang="zh-TW" dirty="0">
                <a:latin typeface="華康儷宋 Std W3" panose="02020300000000000000" pitchFamily="18" charset="-120"/>
                <a:ea typeface="華康儷宋 Std W3" panose="02020300000000000000" pitchFamily="18" charset="-120"/>
              </a:rPr>
              <a:t>	</a:t>
            </a:r>
            <a:r>
              <a:rPr lang="zh-TW" altLang="en-US" dirty="0">
                <a:latin typeface="華康儷宋 Std W3" panose="02020300000000000000" pitchFamily="18" charset="-120"/>
                <a:ea typeface="華康儷宋 Std W3" panose="02020300000000000000" pitchFamily="18" charset="-120"/>
              </a:rPr>
              <a:t>「如果有人在現實生活中受到霸凌，他們可能會使用 </a:t>
            </a:r>
            <a:r>
              <a:rPr lang="en-US" altLang="zh-TW" dirty="0">
                <a:latin typeface="華康儷宋 Std W3" panose="02020300000000000000" pitchFamily="18" charset="-120"/>
                <a:ea typeface="華康儷宋 Std W3" panose="02020300000000000000" pitchFamily="18" charset="-120"/>
              </a:rPr>
              <a:t>SL </a:t>
            </a:r>
            <a:r>
              <a:rPr lang="zh-TW" altLang="en-US" dirty="0">
                <a:latin typeface="華康儷宋 Std W3" panose="02020300000000000000" pitchFamily="18" charset="-120"/>
                <a:ea typeface="華康儷宋 Std W3" panose="02020300000000000000" pitchFamily="18" charset="-120"/>
              </a:rPr>
              <a:t>作為逃避方式。如果他們在 </a:t>
            </a:r>
            <a:r>
              <a:rPr lang="en-US" altLang="zh-TW" dirty="0">
                <a:latin typeface="華康儷宋 Std W3" panose="02020300000000000000" pitchFamily="18" charset="-120"/>
                <a:ea typeface="華康儷宋 Std W3" panose="02020300000000000000" pitchFamily="18" charset="-120"/>
              </a:rPr>
              <a:t>	SL </a:t>
            </a:r>
            <a:r>
              <a:rPr lang="zh-TW" altLang="en-US" dirty="0">
                <a:latin typeface="華康儷宋 Std W3" panose="02020300000000000000" pitchFamily="18" charset="-120"/>
                <a:ea typeface="華康儷宋 Std W3" panose="02020300000000000000" pitchFamily="18" charset="-120"/>
              </a:rPr>
              <a:t>中被欺負，那麼我認為這對他們來說會更糟」（</a:t>
            </a:r>
            <a:r>
              <a:rPr lang="en-US" altLang="zh-TW" dirty="0">
                <a:latin typeface="華康儷宋 Std W3" panose="02020300000000000000" pitchFamily="18" charset="-120"/>
                <a:ea typeface="華康儷宋 Std W3" panose="02020300000000000000" pitchFamily="18" charset="-120"/>
              </a:rPr>
              <a:t>KP</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p:txBody>
      </p:sp>
      <p:grpSp>
        <p:nvGrpSpPr>
          <p:cNvPr id="10" name="Group 17">
            <a:extLst>
              <a:ext uri="{FF2B5EF4-FFF2-40B4-BE49-F238E27FC236}">
                <a16:creationId xmlns:a16="http://schemas.microsoft.com/office/drawing/2014/main" id="{AC263C77-3A39-762C-96D7-76D333A96785}"/>
              </a:ext>
            </a:extLst>
          </p:cNvPr>
          <p:cNvGrpSpPr/>
          <p:nvPr/>
        </p:nvGrpSpPr>
        <p:grpSpPr>
          <a:xfrm>
            <a:off x="14983313" y="9428029"/>
            <a:ext cx="2676720" cy="366449"/>
            <a:chOff x="0" y="9216"/>
            <a:chExt cx="3568956" cy="488598"/>
          </a:xfrm>
        </p:grpSpPr>
        <p:grpSp>
          <p:nvGrpSpPr>
            <p:cNvPr id="12" name="Group 18">
              <a:extLst>
                <a:ext uri="{FF2B5EF4-FFF2-40B4-BE49-F238E27FC236}">
                  <a16:creationId xmlns:a16="http://schemas.microsoft.com/office/drawing/2014/main" id="{633FEC04-6713-CE98-62F2-56B3D7CABDAF}"/>
                </a:ext>
              </a:extLst>
            </p:cNvPr>
            <p:cNvGrpSpPr/>
            <p:nvPr/>
          </p:nvGrpSpPr>
          <p:grpSpPr>
            <a:xfrm>
              <a:off x="3301803" y="9216"/>
              <a:ext cx="267153" cy="267153"/>
              <a:chOff x="0" y="0"/>
              <a:chExt cx="6350000" cy="6350000"/>
            </a:xfrm>
          </p:grpSpPr>
          <p:sp>
            <p:nvSpPr>
              <p:cNvPr id="14" name="Freeform 19">
                <a:extLst>
                  <a:ext uri="{FF2B5EF4-FFF2-40B4-BE49-F238E27FC236}">
                    <a16:creationId xmlns:a16="http://schemas.microsoft.com/office/drawing/2014/main" id="{90445B8D-F4A7-111C-BD53-ACFE1025DE6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6">
                      <a:lumMod val="50000"/>
                    </a:schemeClr>
                  </a:solidFill>
                  <a:effectLst/>
                  <a:uLnTx/>
                  <a:uFillTx/>
                  <a:latin typeface="Calibri"/>
                  <a:ea typeface="新細明體" panose="02020500000000000000" pitchFamily="18" charset="-120"/>
                  <a:cs typeface="+mn-cs"/>
                </a:endParaRPr>
              </a:p>
            </p:txBody>
          </p:sp>
        </p:grpSp>
        <p:sp>
          <p:nvSpPr>
            <p:cNvPr id="13" name="TextBox 20">
              <a:extLst>
                <a:ext uri="{FF2B5EF4-FFF2-40B4-BE49-F238E27FC236}">
                  <a16:creationId xmlns:a16="http://schemas.microsoft.com/office/drawing/2014/main" id="{B6552695-D7E7-55EA-2B00-0C9CEA385DA6}"/>
                </a:ext>
              </a:extLst>
            </p:cNvPr>
            <p:cNvSpPr txBox="1"/>
            <p:nvPr/>
          </p:nvSpPr>
          <p:spPr>
            <a:xfrm>
              <a:off x="0" y="19051"/>
              <a:ext cx="3088833" cy="478763"/>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chemeClr val="accent6">
                      <a:lumMod val="50000"/>
                    </a:schemeClr>
                  </a:solidFill>
                  <a:effectLst/>
                  <a:uLnTx/>
                  <a:uFillTx/>
                  <a:latin typeface="Montserrat Classic Bold"/>
                  <a:ea typeface="+mn-ea"/>
                  <a:cs typeface="+mn-cs"/>
                </a:rPr>
                <a:t>40</a:t>
              </a:r>
            </a:p>
            <a:p>
              <a:pPr marL="0" marR="0" lvl="0" indent="0" algn="r" defTabSz="914400" rtl="0" eaLnBrk="1" fontAlgn="auto" latinLnBrk="0" hangingPunct="1">
                <a:lnSpc>
                  <a:spcPts val="1400"/>
                </a:lnSpc>
                <a:spcBef>
                  <a:spcPts val="0"/>
                </a:spcBef>
                <a:spcAft>
                  <a:spcPts val="0"/>
                </a:spcAft>
                <a:buClrTx/>
                <a:buSzTx/>
                <a:buFontTx/>
                <a:buNone/>
                <a:tabLst/>
                <a:defRPr/>
              </a:pPr>
              <a:endParaRPr kumimoji="0" lang="en-US" sz="1400" b="0" i="0" u="none" strike="noStrike" kern="1200" cap="none" spc="70" normalizeH="0" baseline="0" noProof="0" dirty="0">
                <a:ln>
                  <a:noFill/>
                </a:ln>
                <a:solidFill>
                  <a:schemeClr val="accent6">
                    <a:lumMod val="50000"/>
                  </a:schemeClr>
                </a:solidFill>
                <a:effectLst/>
                <a:uLnTx/>
                <a:uFillTx/>
                <a:latin typeface="Montserrat Classic"/>
                <a:ea typeface="+mn-ea"/>
                <a:cs typeface="+mn-cs"/>
              </a:endParaRPr>
            </a:p>
          </p:txBody>
        </p:sp>
      </p:grpSp>
    </p:spTree>
    <p:extLst>
      <p:ext uri="{BB962C8B-B14F-4D97-AF65-F5344CB8AC3E}">
        <p14:creationId xmlns:p14="http://schemas.microsoft.com/office/powerpoint/2010/main" val="566091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5" name="Freeform 5"/>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6" name="Group 6"/>
          <p:cNvGrpSpPr/>
          <p:nvPr/>
        </p:nvGrpSpPr>
        <p:grpSpPr>
          <a:xfrm>
            <a:off x="8739444" y="1065163"/>
            <a:ext cx="8566686" cy="8566686"/>
            <a:chOff x="0" y="0"/>
            <a:chExt cx="11422248" cy="11422248"/>
          </a:xfrm>
        </p:grpSpPr>
        <p:grpSp>
          <p:nvGrpSpPr>
            <p:cNvPr id="7" name="Group 7"/>
            <p:cNvGrpSpPr/>
            <p:nvPr/>
          </p:nvGrpSpPr>
          <p:grpSpPr>
            <a:xfrm>
              <a:off x="0" y="0"/>
              <a:ext cx="11422248" cy="1142224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9" name="Group 9"/>
            <p:cNvGrpSpPr/>
            <p:nvPr/>
          </p:nvGrpSpPr>
          <p:grpSpPr>
            <a:xfrm>
              <a:off x="928641" y="909160"/>
              <a:ext cx="9564966" cy="956496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grpSp>
        <p:nvGrpSpPr>
          <p:cNvPr id="12" name="Group 12"/>
          <p:cNvGrpSpPr/>
          <p:nvPr/>
        </p:nvGrpSpPr>
        <p:grpSpPr>
          <a:xfrm>
            <a:off x="14983313" y="9428029"/>
            <a:ext cx="2676717" cy="366449"/>
            <a:chOff x="0" y="9216"/>
            <a:chExt cx="3568956" cy="488598"/>
          </a:xfrm>
        </p:grpSpPr>
        <p:grpSp>
          <p:nvGrpSpPr>
            <p:cNvPr id="13" name="Group 13"/>
            <p:cNvGrpSpPr/>
            <p:nvPr/>
          </p:nvGrpSpPr>
          <p:grpSpPr>
            <a:xfrm>
              <a:off x="3301803" y="9216"/>
              <a:ext cx="267153" cy="267153"/>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5" name="TextBox 15"/>
            <p:cNvSpPr txBox="1"/>
            <p:nvPr/>
          </p:nvSpPr>
          <p:spPr>
            <a:xfrm>
              <a:off x="0" y="19051"/>
              <a:ext cx="3088835" cy="478763"/>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41</a:t>
              </a:r>
            </a:p>
            <a:p>
              <a:pPr algn="r">
                <a:lnSpc>
                  <a:spcPts val="1400"/>
                </a:lnSpc>
              </a:pPr>
              <a:endParaRPr lang="en-US" sz="1400" spc="70" dirty="0">
                <a:solidFill>
                  <a:srgbClr val="FFFFFF"/>
                </a:solidFill>
                <a:latin typeface="Montserrat Classic"/>
              </a:endParaRPr>
            </a:p>
          </p:txBody>
        </p:sp>
      </p:grpSp>
      <p:sp>
        <p:nvSpPr>
          <p:cNvPr id="26" name="Freeform 26"/>
          <p:cNvSpPr/>
          <p:nvPr/>
        </p:nvSpPr>
        <p:spPr>
          <a:xfrm>
            <a:off x="8739444" y="2089562"/>
            <a:ext cx="7249700" cy="8197438"/>
          </a:xfrm>
          <a:custGeom>
            <a:avLst/>
            <a:gdLst/>
            <a:ahLst/>
            <a:cxnLst/>
            <a:rect l="l" t="t" r="r" b="b"/>
            <a:pathLst>
              <a:path w="7249700" h="8197438">
                <a:moveTo>
                  <a:pt x="0" y="0"/>
                </a:moveTo>
                <a:lnTo>
                  <a:pt x="7249700" y="0"/>
                </a:lnTo>
                <a:lnTo>
                  <a:pt x="7249700" y="8197438"/>
                </a:lnTo>
                <a:lnTo>
                  <a:pt x="0" y="8197438"/>
                </a:lnTo>
                <a:lnTo>
                  <a:pt x="0" y="0"/>
                </a:lnTo>
                <a:close/>
              </a:path>
            </a:pathLst>
          </a:custGeom>
          <a:blipFill>
            <a:blip r:embed="rId4"/>
            <a:stretch>
              <a:fillRect b="-61531"/>
            </a:stretch>
          </a:blipFill>
        </p:spPr>
        <p:txBody>
          <a:bodyPr/>
          <a:lstStyle/>
          <a:p>
            <a:endParaRPr lang="zh-TW" altLang="en-US"/>
          </a:p>
        </p:txBody>
      </p:sp>
      <p:sp>
        <p:nvSpPr>
          <p:cNvPr id="30" name="TextBox 2">
            <a:extLst>
              <a:ext uri="{FF2B5EF4-FFF2-40B4-BE49-F238E27FC236}">
                <a16:creationId xmlns:a16="http://schemas.microsoft.com/office/drawing/2014/main" id="{0F59BA8E-8598-549C-8D10-AC2FFAF2AB22}"/>
              </a:ext>
            </a:extLst>
          </p:cNvPr>
          <p:cNvSpPr txBox="1"/>
          <p:nvPr/>
        </p:nvSpPr>
        <p:spPr>
          <a:xfrm>
            <a:off x="1260199" y="3575092"/>
            <a:ext cx="5357047" cy="1812163"/>
          </a:xfrm>
          <a:prstGeom prst="rect">
            <a:avLst/>
          </a:prstGeom>
        </p:spPr>
        <p:txBody>
          <a:bodyPr lIns="0" tIns="0" rIns="0" bIns="0" rtlCol="0" anchor="t">
            <a:spAutoFit/>
          </a:bodyPr>
          <a:lstStyle/>
          <a:p>
            <a:pPr>
              <a:lnSpc>
                <a:spcPts val="12599"/>
              </a:lnSpc>
            </a:pPr>
            <a:r>
              <a:rPr lang="en-US" altLang="zh-TW" sz="20000">
                <a:solidFill>
                  <a:srgbClr val="FFFFFF"/>
                </a:solidFill>
                <a:latin typeface="Fredoka Bold"/>
              </a:rPr>
              <a:t>04</a:t>
            </a:r>
            <a:endParaRPr lang="en-US" sz="20000">
              <a:solidFill>
                <a:srgbClr val="FFFFFF"/>
              </a:solidFill>
              <a:latin typeface="Fredoka Bold"/>
            </a:endParaRPr>
          </a:p>
        </p:txBody>
      </p:sp>
      <p:sp>
        <p:nvSpPr>
          <p:cNvPr id="2" name="文字方塊 1">
            <a:extLst>
              <a:ext uri="{FF2B5EF4-FFF2-40B4-BE49-F238E27FC236}">
                <a16:creationId xmlns:a16="http://schemas.microsoft.com/office/drawing/2014/main" id="{6A301B2B-324B-C69B-346A-E07633802C97}"/>
              </a:ext>
            </a:extLst>
          </p:cNvPr>
          <p:cNvSpPr txBox="1"/>
          <p:nvPr/>
        </p:nvSpPr>
        <p:spPr>
          <a:xfrm>
            <a:off x="1260199" y="5143500"/>
            <a:ext cx="6023429" cy="1569660"/>
          </a:xfrm>
          <a:prstGeom prst="rect">
            <a:avLst/>
          </a:prstGeom>
          <a:noFill/>
        </p:spPr>
        <p:txBody>
          <a:bodyPr wrap="square" rtlCol="0">
            <a:spAutoFit/>
          </a:bodyPr>
          <a:lstStyle/>
          <a:p>
            <a:r>
              <a:rPr lang="zh-TW" altLang="en-US" sz="9600" dirty="0">
                <a:solidFill>
                  <a:schemeClr val="bg1"/>
                </a:solidFill>
                <a:latin typeface="華康儷宋 Std W3" panose="02020300000000000000" pitchFamily="18" charset="-120"/>
                <a:ea typeface="華康儷宋 Std W3" panose="02020300000000000000" pitchFamily="18" charset="-120"/>
              </a:rPr>
              <a:t>討論</a:t>
            </a:r>
          </a:p>
        </p:txBody>
      </p:sp>
    </p:spTree>
    <p:extLst>
      <p:ext uri="{BB962C8B-B14F-4D97-AF65-F5344CB8AC3E}">
        <p14:creationId xmlns:p14="http://schemas.microsoft.com/office/powerpoint/2010/main" val="402280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Freeform 26">
            <a:extLst>
              <a:ext uri="{FF2B5EF4-FFF2-40B4-BE49-F238E27FC236}">
                <a16:creationId xmlns:a16="http://schemas.microsoft.com/office/drawing/2014/main" id="{5606AFEB-49FB-2D5B-47B5-1D2A3DB493C7}"/>
              </a:ext>
            </a:extLst>
          </p:cNvPr>
          <p:cNvSpPr/>
          <p:nvPr/>
        </p:nvSpPr>
        <p:spPr>
          <a:xfrm>
            <a:off x="894855" y="274638"/>
            <a:ext cx="1854935" cy="2097427"/>
          </a:xfrm>
          <a:custGeom>
            <a:avLst/>
            <a:gdLst/>
            <a:ahLst/>
            <a:cxnLst/>
            <a:rect l="l" t="t" r="r" b="b"/>
            <a:pathLst>
              <a:path w="7249700" h="8197438">
                <a:moveTo>
                  <a:pt x="0" y="0"/>
                </a:moveTo>
                <a:lnTo>
                  <a:pt x="7249700" y="0"/>
                </a:lnTo>
                <a:lnTo>
                  <a:pt x="7249700" y="8197438"/>
                </a:lnTo>
                <a:lnTo>
                  <a:pt x="0" y="8197438"/>
                </a:lnTo>
                <a:lnTo>
                  <a:pt x="0" y="0"/>
                </a:lnTo>
                <a:close/>
              </a:path>
            </a:pathLst>
          </a:custGeom>
          <a:blipFill>
            <a:blip r:embed="rId2"/>
            <a:stretch>
              <a:fillRect b="-61531"/>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solidFill>
                    <a:schemeClr val="accent4">
                      <a:lumMod val="50000"/>
                    </a:schemeClr>
                  </a:solidFill>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algn="r">
                <a:lnSpc>
                  <a:spcPts val="1400"/>
                </a:lnSpc>
              </a:pPr>
              <a:r>
                <a:rPr lang="en-US" sz="1400" spc="70">
                  <a:solidFill>
                    <a:schemeClr val="accent4">
                      <a:lumMod val="50000"/>
                    </a:schemeClr>
                  </a:solidFill>
                  <a:latin typeface="Montserrat Classic Bold"/>
                </a:rPr>
                <a:t>42</a:t>
              </a:r>
              <a:endParaRPr lang="en-US" sz="1400" spc="70" dirty="0">
                <a:solidFill>
                  <a:schemeClr val="accent4">
                    <a:lumMod val="50000"/>
                  </a:schemeClr>
                </a:solidFill>
                <a:latin typeface="Montserrat Classic"/>
              </a:endParaRPr>
            </a:p>
          </p:txBody>
        </p:sp>
      </p:grpSp>
      <p:sp>
        <p:nvSpPr>
          <p:cNvPr id="4" name="標題 1">
            <a:extLst>
              <a:ext uri="{FF2B5EF4-FFF2-40B4-BE49-F238E27FC236}">
                <a16:creationId xmlns:a16="http://schemas.microsoft.com/office/drawing/2014/main" id="{F365E39E-22D4-0890-6F9B-C2F24818767F}"/>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第二人生</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中的惡意破壞現象</a:t>
            </a:r>
          </a:p>
        </p:txBody>
      </p:sp>
      <p:sp>
        <p:nvSpPr>
          <p:cNvPr id="10" name="內容版面配置區 3">
            <a:extLst>
              <a:ext uri="{FF2B5EF4-FFF2-40B4-BE49-F238E27FC236}">
                <a16:creationId xmlns:a16="http://schemas.microsoft.com/office/drawing/2014/main" id="{7EE55795-B15B-ED8D-3C7B-9BB8F6793E18}"/>
              </a:ext>
            </a:extLst>
          </p:cNvPr>
          <p:cNvSpPr txBox="1">
            <a:spLocks/>
          </p:cNvSpPr>
          <p:nvPr/>
        </p:nvSpPr>
        <p:spPr>
          <a:xfrm>
            <a:off x="457199" y="2066544"/>
            <a:ext cx="17202829" cy="7026656"/>
          </a:xfrm>
          <a:prstGeom prst="roundRect">
            <a:avLst/>
          </a:prstGeom>
          <a:solidFill>
            <a:schemeClr val="accent4">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endParaRPr lang="en-US" altLang="zh-TW" sz="3600" dirty="0">
              <a:latin typeface="華康儷宋 Std W5" panose="02020500000000000000" pitchFamily="18" charset="-120"/>
              <a:ea typeface="華康儷宋 Std W5" panose="02020500000000000000" pitchFamily="18" charset="-120"/>
            </a:endParaRPr>
          </a:p>
          <a:p>
            <a:pPr>
              <a:lnSpc>
                <a:spcPct val="150000"/>
              </a:lnSpc>
            </a:pPr>
            <a:r>
              <a:rPr lang="zh-TW" altLang="en-US" sz="3600" dirty="0">
                <a:latin typeface="華康儷宋 Std W5" panose="02020500000000000000" pitchFamily="18" charset="-120"/>
                <a:ea typeface="華康儷宋 Std W5" panose="02020500000000000000" pitchFamily="18" charset="-120"/>
              </a:rPr>
              <a:t>採用跨學科方法，深入探討了</a:t>
            </a:r>
            <a:r>
              <a:rPr lang="en-US" altLang="zh-TW" sz="3600" dirty="0">
                <a:latin typeface="華康儷宋 Std W5" panose="02020500000000000000" pitchFamily="18" charset="-120"/>
                <a:ea typeface="華康儷宋 Std W5" panose="02020500000000000000" pitchFamily="18" charset="-120"/>
              </a:rPr>
              <a:t>《</a:t>
            </a:r>
            <a:r>
              <a:rPr lang="zh-TW" altLang="en-US" sz="3600" dirty="0">
                <a:latin typeface="華康儷宋 Std W5" panose="02020500000000000000" pitchFamily="18" charset="-120"/>
                <a:ea typeface="華康儷宋 Std W5" panose="02020500000000000000" pitchFamily="18" charset="-120"/>
              </a:rPr>
              <a:t>第二人生</a:t>
            </a:r>
            <a:r>
              <a:rPr lang="en-US" altLang="zh-TW" sz="3600" dirty="0">
                <a:latin typeface="華康儷宋 Std W5" panose="02020500000000000000" pitchFamily="18" charset="-120"/>
                <a:ea typeface="華康儷宋 Std W5" panose="02020500000000000000" pitchFamily="18" charset="-120"/>
              </a:rPr>
              <a:t>》</a:t>
            </a:r>
            <a:r>
              <a:rPr lang="zh-TW" altLang="en-US" sz="3600" dirty="0">
                <a:latin typeface="華康儷宋 Std W5" panose="02020500000000000000" pitchFamily="18" charset="-120"/>
                <a:ea typeface="華康儷宋 Std W5" panose="02020500000000000000" pitchFamily="18" charset="-120"/>
              </a:rPr>
              <a:t>中惡意破壞的現象</a:t>
            </a:r>
          </a:p>
        </p:txBody>
      </p:sp>
      <p:sp>
        <p:nvSpPr>
          <p:cNvPr id="11" name="矩形: 圓角 10">
            <a:extLst>
              <a:ext uri="{FF2B5EF4-FFF2-40B4-BE49-F238E27FC236}">
                <a16:creationId xmlns:a16="http://schemas.microsoft.com/office/drawing/2014/main" id="{B1340484-443C-CE5B-E3D0-1B3CA9D5057E}"/>
              </a:ext>
            </a:extLst>
          </p:cNvPr>
          <p:cNvSpPr/>
          <p:nvPr/>
        </p:nvSpPr>
        <p:spPr>
          <a:xfrm>
            <a:off x="4063100" y="5020608"/>
            <a:ext cx="3423550" cy="257239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800" b="1" dirty="0">
                <a:latin typeface="華康儷宋 Std W5" panose="02020500000000000000" pitchFamily="18" charset="-120"/>
                <a:ea typeface="華康儷宋 Std W5" panose="02020500000000000000" pitchFamily="18" charset="-120"/>
              </a:rPr>
              <a:t>量化</a:t>
            </a:r>
          </a:p>
        </p:txBody>
      </p:sp>
      <p:sp>
        <p:nvSpPr>
          <p:cNvPr id="12" name="矩形: 圓角 11">
            <a:extLst>
              <a:ext uri="{FF2B5EF4-FFF2-40B4-BE49-F238E27FC236}">
                <a16:creationId xmlns:a16="http://schemas.microsoft.com/office/drawing/2014/main" id="{F03AD674-EC30-3DD4-65E4-B3FB3A9E268B}"/>
              </a:ext>
            </a:extLst>
          </p:cNvPr>
          <p:cNvSpPr/>
          <p:nvPr/>
        </p:nvSpPr>
        <p:spPr>
          <a:xfrm>
            <a:off x="10801349" y="5020607"/>
            <a:ext cx="3423550" cy="2572391"/>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800" b="1" dirty="0">
                <a:latin typeface="華康儷宋 Std W5" panose="02020500000000000000" pitchFamily="18" charset="-120"/>
                <a:ea typeface="華康儷宋 Std W5" panose="02020500000000000000" pitchFamily="18" charset="-120"/>
              </a:rPr>
              <a:t>質化</a:t>
            </a:r>
          </a:p>
        </p:txBody>
      </p:sp>
      <p:sp>
        <p:nvSpPr>
          <p:cNvPr id="13" name="十字形 12">
            <a:extLst>
              <a:ext uri="{FF2B5EF4-FFF2-40B4-BE49-F238E27FC236}">
                <a16:creationId xmlns:a16="http://schemas.microsoft.com/office/drawing/2014/main" id="{E94559AA-0F46-8976-023E-EC5DC1B0CC00}"/>
              </a:ext>
            </a:extLst>
          </p:cNvPr>
          <p:cNvSpPr/>
          <p:nvPr/>
        </p:nvSpPr>
        <p:spPr>
          <a:xfrm>
            <a:off x="8540654" y="5703459"/>
            <a:ext cx="1206691" cy="1206691"/>
          </a:xfrm>
          <a:prstGeom prst="plus">
            <a:avLst>
              <a:gd name="adj" fmla="val 41576"/>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71547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Freeform 26">
            <a:extLst>
              <a:ext uri="{FF2B5EF4-FFF2-40B4-BE49-F238E27FC236}">
                <a16:creationId xmlns:a16="http://schemas.microsoft.com/office/drawing/2014/main" id="{5606AFEB-49FB-2D5B-47B5-1D2A3DB493C7}"/>
              </a:ext>
            </a:extLst>
          </p:cNvPr>
          <p:cNvSpPr/>
          <p:nvPr/>
        </p:nvSpPr>
        <p:spPr>
          <a:xfrm>
            <a:off x="894855" y="274638"/>
            <a:ext cx="1854935" cy="2097427"/>
          </a:xfrm>
          <a:custGeom>
            <a:avLst/>
            <a:gdLst/>
            <a:ahLst/>
            <a:cxnLst/>
            <a:rect l="l" t="t" r="r" b="b"/>
            <a:pathLst>
              <a:path w="7249700" h="8197438">
                <a:moveTo>
                  <a:pt x="0" y="0"/>
                </a:moveTo>
                <a:lnTo>
                  <a:pt x="7249700" y="0"/>
                </a:lnTo>
                <a:lnTo>
                  <a:pt x="7249700" y="8197438"/>
                </a:lnTo>
                <a:lnTo>
                  <a:pt x="0" y="8197438"/>
                </a:lnTo>
                <a:lnTo>
                  <a:pt x="0" y="0"/>
                </a:lnTo>
                <a:close/>
              </a:path>
            </a:pathLst>
          </a:custGeom>
          <a:blipFill>
            <a:blip r:embed="rId2"/>
            <a:stretch>
              <a:fillRect b="-61531"/>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solidFill>
                    <a:schemeClr val="accent4">
                      <a:lumMod val="50000"/>
                    </a:schemeClr>
                  </a:solidFill>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algn="r">
                <a:lnSpc>
                  <a:spcPts val="1400"/>
                </a:lnSpc>
              </a:pPr>
              <a:r>
                <a:rPr lang="en-US" sz="1400" spc="70">
                  <a:solidFill>
                    <a:schemeClr val="accent4">
                      <a:lumMod val="50000"/>
                    </a:schemeClr>
                  </a:solidFill>
                  <a:latin typeface="Montserrat Classic Bold"/>
                </a:rPr>
                <a:t>43</a:t>
              </a:r>
            </a:p>
          </p:txBody>
        </p:sp>
      </p:grpSp>
      <p:sp>
        <p:nvSpPr>
          <p:cNvPr id="4" name="標題 1">
            <a:extLst>
              <a:ext uri="{FF2B5EF4-FFF2-40B4-BE49-F238E27FC236}">
                <a16:creationId xmlns:a16="http://schemas.microsoft.com/office/drawing/2014/main" id="{F365E39E-22D4-0890-6F9B-C2F24818767F}"/>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霸凌 </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 惡意破壞的定義</a:t>
            </a:r>
          </a:p>
        </p:txBody>
      </p:sp>
      <p:sp>
        <p:nvSpPr>
          <p:cNvPr id="10" name="內容版面配置區 3">
            <a:extLst>
              <a:ext uri="{FF2B5EF4-FFF2-40B4-BE49-F238E27FC236}">
                <a16:creationId xmlns:a16="http://schemas.microsoft.com/office/drawing/2014/main" id="{7EE55795-B15B-ED8D-3C7B-9BB8F6793E18}"/>
              </a:ext>
            </a:extLst>
          </p:cNvPr>
          <p:cNvSpPr txBox="1">
            <a:spLocks/>
          </p:cNvSpPr>
          <p:nvPr/>
        </p:nvSpPr>
        <p:spPr>
          <a:xfrm>
            <a:off x="457199" y="2066544"/>
            <a:ext cx="17202829" cy="7026656"/>
          </a:xfrm>
          <a:prstGeom prst="roundRect">
            <a:avLst/>
          </a:prstGeom>
          <a:solidFill>
            <a:schemeClr val="accent4">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endParaRPr lang="zh-TW" altLang="en-US" sz="3600" dirty="0">
              <a:latin typeface="華康儷宋 Std W3" panose="02020300000000000000" pitchFamily="18" charset="-120"/>
              <a:ea typeface="華康儷宋 Std W3" panose="02020300000000000000" pitchFamily="18" charset="-120"/>
            </a:endParaRPr>
          </a:p>
        </p:txBody>
      </p:sp>
      <p:grpSp>
        <p:nvGrpSpPr>
          <p:cNvPr id="9" name="群組 8">
            <a:extLst>
              <a:ext uri="{FF2B5EF4-FFF2-40B4-BE49-F238E27FC236}">
                <a16:creationId xmlns:a16="http://schemas.microsoft.com/office/drawing/2014/main" id="{F41661D7-5F9B-5A4F-6F12-A7D95D515C50}"/>
              </a:ext>
            </a:extLst>
          </p:cNvPr>
          <p:cNvGrpSpPr/>
          <p:nvPr/>
        </p:nvGrpSpPr>
        <p:grpSpPr>
          <a:xfrm>
            <a:off x="4377746" y="8220456"/>
            <a:ext cx="9532508" cy="1787340"/>
            <a:chOff x="4203673" y="6551422"/>
            <a:chExt cx="9532508" cy="1787340"/>
          </a:xfrm>
        </p:grpSpPr>
        <p:sp>
          <p:nvSpPr>
            <p:cNvPr id="14" name="矩形: 圓角 13">
              <a:extLst>
                <a:ext uri="{FF2B5EF4-FFF2-40B4-BE49-F238E27FC236}">
                  <a16:creationId xmlns:a16="http://schemas.microsoft.com/office/drawing/2014/main" id="{D688EC93-AA7C-B185-ED2A-A2622C1BB9F0}"/>
                </a:ext>
              </a:extLst>
            </p:cNvPr>
            <p:cNvSpPr/>
            <p:nvPr/>
          </p:nvSpPr>
          <p:spPr>
            <a:xfrm>
              <a:off x="4309579" y="6681703"/>
              <a:ext cx="9426602" cy="1657059"/>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1984D2B4-3E90-DE5C-6EFF-306A4305C551}"/>
                </a:ext>
              </a:extLst>
            </p:cNvPr>
            <p:cNvGrpSpPr/>
            <p:nvPr/>
          </p:nvGrpSpPr>
          <p:grpSpPr>
            <a:xfrm>
              <a:off x="4203673" y="6551422"/>
              <a:ext cx="9426602" cy="1657059"/>
              <a:chOff x="4118286" y="6551421"/>
              <a:chExt cx="9426602" cy="1657059"/>
            </a:xfrm>
          </p:grpSpPr>
          <p:sp>
            <p:nvSpPr>
              <p:cNvPr id="16" name="矩形: 圓角 15">
                <a:extLst>
                  <a:ext uri="{FF2B5EF4-FFF2-40B4-BE49-F238E27FC236}">
                    <a16:creationId xmlns:a16="http://schemas.microsoft.com/office/drawing/2014/main" id="{9A396AC4-11DB-182E-6A81-C63C58672D77}"/>
                  </a:ext>
                </a:extLst>
              </p:cNvPr>
              <p:cNvSpPr/>
              <p:nvPr/>
            </p:nvSpPr>
            <p:spPr>
              <a:xfrm>
                <a:off x="4118286" y="6551421"/>
                <a:ext cx="9426602" cy="165705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FE0FFC84-BB90-98FC-5301-CBAE6F2C1190}"/>
                  </a:ext>
                </a:extLst>
              </p:cNvPr>
              <p:cNvSpPr txBox="1"/>
              <p:nvPr/>
            </p:nvSpPr>
            <p:spPr>
              <a:xfrm>
                <a:off x="5127565" y="6715938"/>
                <a:ext cx="7408043" cy="1328023"/>
              </a:xfrm>
              <a:prstGeom prst="roundRect">
                <a:avLst/>
              </a:prstGeom>
              <a:noFill/>
            </p:spPr>
            <p:txBody>
              <a:bodyPr wrap="square">
                <a:spAutoFit/>
              </a:bodyPr>
              <a:lstStyle/>
              <a:p>
                <a:pPr algn="ctr"/>
                <a:r>
                  <a:rPr lang="zh-TW" altLang="en-US" sz="3600" dirty="0">
                    <a:solidFill>
                      <a:schemeClr val="bg1"/>
                    </a:solidFill>
                    <a:latin typeface="華康儷宋 Std W5" panose="02020500000000000000" pitchFamily="18" charset="-120"/>
                    <a:ea typeface="華康儷宋 Std W5" panose="02020500000000000000" pitchFamily="18" charset="-120"/>
                  </a:rPr>
                  <a:t>惡意破壞可以被納入一般霸凌領域，</a:t>
                </a:r>
                <a:endParaRPr lang="en-US" altLang="zh-TW" sz="3600" dirty="0">
                  <a:solidFill>
                    <a:schemeClr val="bg1"/>
                  </a:solidFill>
                  <a:latin typeface="華康儷宋 Std W5" panose="02020500000000000000" pitchFamily="18" charset="-120"/>
                  <a:ea typeface="華康儷宋 Std W5" panose="02020500000000000000" pitchFamily="18" charset="-120"/>
                </a:endParaRPr>
              </a:p>
              <a:p>
                <a:pPr algn="ctr"/>
                <a:r>
                  <a:rPr lang="zh-TW" altLang="en-US" sz="3600" dirty="0">
                    <a:solidFill>
                      <a:schemeClr val="bg1"/>
                    </a:solidFill>
                    <a:latin typeface="華康儷宋 Std W5" panose="02020500000000000000" pitchFamily="18" charset="-120"/>
                    <a:ea typeface="華康儷宋 Std W5" panose="02020500000000000000" pitchFamily="18" charset="-120"/>
                  </a:rPr>
                  <a:t>並可被視為網路霸凌現象的延伸。</a:t>
                </a:r>
              </a:p>
            </p:txBody>
          </p:sp>
        </p:grpSp>
      </p:grpSp>
      <p:graphicFrame>
        <p:nvGraphicFramePr>
          <p:cNvPr id="11" name="表格 10">
            <a:extLst>
              <a:ext uri="{FF2B5EF4-FFF2-40B4-BE49-F238E27FC236}">
                <a16:creationId xmlns:a16="http://schemas.microsoft.com/office/drawing/2014/main" id="{8B6BF4E6-79FB-1F3F-ED7A-BF2AFD126E02}"/>
              </a:ext>
            </a:extLst>
          </p:cNvPr>
          <p:cNvGraphicFramePr>
            <a:graphicFrameLocks noGrp="1"/>
          </p:cNvGraphicFramePr>
          <p:nvPr>
            <p:extLst>
              <p:ext uri="{D42A27DB-BD31-4B8C-83A1-F6EECF244321}">
                <p14:modId xmlns:p14="http://schemas.microsoft.com/office/powerpoint/2010/main" val="1073753182"/>
              </p:ext>
            </p:extLst>
          </p:nvPr>
        </p:nvGraphicFramePr>
        <p:xfrm>
          <a:off x="2432398" y="2979379"/>
          <a:ext cx="13423204" cy="4629613"/>
        </p:xfrm>
        <a:graphic>
          <a:graphicData uri="http://schemas.openxmlformats.org/drawingml/2006/table">
            <a:tbl>
              <a:tblPr firstRow="1" bandRow="1">
                <a:tableStyleId>{5C22544A-7EE6-4342-B048-85BDC9FD1C3A}</a:tableStyleId>
              </a:tblPr>
              <a:tblGrid>
                <a:gridCol w="6711602">
                  <a:extLst>
                    <a:ext uri="{9D8B030D-6E8A-4147-A177-3AD203B41FA5}">
                      <a16:colId xmlns:a16="http://schemas.microsoft.com/office/drawing/2014/main" val="1229262692"/>
                    </a:ext>
                  </a:extLst>
                </a:gridCol>
                <a:gridCol w="6711602">
                  <a:extLst>
                    <a:ext uri="{9D8B030D-6E8A-4147-A177-3AD203B41FA5}">
                      <a16:colId xmlns:a16="http://schemas.microsoft.com/office/drawing/2014/main" val="4101430446"/>
                    </a:ext>
                  </a:extLst>
                </a:gridCol>
              </a:tblGrid>
              <a:tr h="891581">
                <a:tc>
                  <a:txBody>
                    <a:bodyPr/>
                    <a:lstStyle/>
                    <a:p>
                      <a:pPr algn="ctr"/>
                      <a:r>
                        <a:rPr lang="zh-TW" altLang="en-US" sz="3700" dirty="0">
                          <a:solidFill>
                            <a:schemeClr val="tx1"/>
                          </a:solidFill>
                          <a:latin typeface="華康儷宋 Std W3" panose="02020300000000000000" pitchFamily="18" charset="-120"/>
                          <a:ea typeface="華康儷宋 Std W3" panose="02020300000000000000" pitchFamily="18" charset="-120"/>
                        </a:rPr>
                        <a:t>霸凌</a:t>
                      </a:r>
                    </a:p>
                  </a:txBody>
                  <a:tcPr marL="105395" marR="105395" marT="52697" marB="5269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3700" dirty="0">
                          <a:solidFill>
                            <a:schemeClr val="tx1"/>
                          </a:solidFill>
                          <a:latin typeface="華康儷宋 Std W3" panose="02020300000000000000" pitchFamily="18" charset="-120"/>
                          <a:ea typeface="華康儷宋 Std W3" panose="02020300000000000000" pitchFamily="18" charset="-120"/>
                        </a:rPr>
                        <a:t>惡意破壞</a:t>
                      </a:r>
                    </a:p>
                  </a:txBody>
                  <a:tcPr marL="105395" marR="105395" marT="52697" marB="52697">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0683691"/>
                  </a:ext>
                </a:extLst>
              </a:tr>
              <a:tr h="3738032">
                <a:tc>
                  <a:txBody>
                    <a:bodyPr/>
                    <a:lstStyle/>
                    <a:p>
                      <a:pPr marL="457200" indent="-457200" algn="ctr">
                        <a:lnSpc>
                          <a:spcPct val="150000"/>
                        </a:lnSpc>
                        <a:buFont typeface="Arial" panose="020B0604020202020204" pitchFamily="34" charset="0"/>
                        <a:buChar char="•"/>
                      </a:pP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反覆、持續的行為</a:t>
                      </a: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關係中權力不平衡，受害者處於劣勢</a:t>
                      </a: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solidFill>
                            <a:schemeClr val="tx1"/>
                          </a:solidFill>
                          <a:latin typeface="華康儷宋 Std W3" panose="02020300000000000000" pitchFamily="18" charset="-120"/>
                          <a:ea typeface="華康儷宋 Std W3" panose="02020300000000000000" pitchFamily="18" charset="-120"/>
                        </a:rPr>
                        <a:t>直接霸凌 </a:t>
                      </a:r>
                      <a:r>
                        <a:rPr lang="en-US" altLang="zh-TW" sz="2700" dirty="0">
                          <a:solidFill>
                            <a:schemeClr val="tx1"/>
                          </a:solidFill>
                          <a:latin typeface="華康儷宋 Std W3" panose="02020300000000000000" pitchFamily="18" charset="-120"/>
                          <a:ea typeface="華康儷宋 Std W3" panose="02020300000000000000" pitchFamily="18" charset="-120"/>
                        </a:rPr>
                        <a:t>vs </a:t>
                      </a:r>
                      <a:r>
                        <a:rPr lang="zh-TW" altLang="en-US" sz="2700" dirty="0">
                          <a:solidFill>
                            <a:schemeClr val="tx1"/>
                          </a:solidFill>
                          <a:latin typeface="華康儷宋 Std W3" panose="02020300000000000000" pitchFamily="18" charset="-120"/>
                          <a:ea typeface="華康儷宋 Std W3" panose="02020300000000000000" pitchFamily="18" charset="-120"/>
                        </a:rPr>
                        <a:t>間接霸凌</a:t>
                      </a:r>
                    </a:p>
                  </a:txBody>
                  <a:tcPr marL="105395" marR="105395" marT="52697" marB="5269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lnSpc>
                          <a:spcPct val="150000"/>
                        </a:lnSpc>
                        <a:buNone/>
                      </a:pPr>
                      <a:endParaRPr lang="zh-TW" altLang="en-US"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故意、持續且不可接受的行為</a:t>
                      </a: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破壞居民享受第二人生的能力</a:t>
                      </a: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可能對</a:t>
                      </a:r>
                      <a:r>
                        <a:rPr lang="en-US" altLang="zh-TW" sz="2700" dirty="0">
                          <a:latin typeface="華康儷宋 Std W3" panose="02020300000000000000" pitchFamily="18" charset="-120"/>
                          <a:ea typeface="華康儷宋 Std W3" panose="02020300000000000000" pitchFamily="18" charset="-120"/>
                        </a:rPr>
                        <a:t>《</a:t>
                      </a:r>
                      <a:r>
                        <a:rPr lang="zh-TW" altLang="en-US" sz="2700" dirty="0">
                          <a:latin typeface="華康儷宋 Std W3" panose="02020300000000000000" pitchFamily="18" charset="-120"/>
                          <a:ea typeface="華康儷宋 Std W3" panose="02020300000000000000" pitchFamily="18" charset="-120"/>
                        </a:rPr>
                        <a:t>第二人生</a:t>
                      </a:r>
                      <a:r>
                        <a:rPr lang="en-US" altLang="zh-TW" sz="2700" dirty="0">
                          <a:latin typeface="華康儷宋 Std W3" panose="02020300000000000000" pitchFamily="18" charset="-120"/>
                          <a:ea typeface="華康儷宋 Std W3" panose="02020300000000000000" pitchFamily="18" charset="-120"/>
                        </a:rPr>
                        <a:t>》</a:t>
                      </a:r>
                      <a:r>
                        <a:rPr lang="zh-TW" altLang="en-US" sz="2700" dirty="0">
                          <a:latin typeface="華康儷宋 Std W3" panose="02020300000000000000" pitchFamily="18" charset="-120"/>
                          <a:ea typeface="華康儷宋 Std W3" panose="02020300000000000000" pitchFamily="18" charset="-120"/>
                        </a:rPr>
                        <a:t>和現實產生負面影響</a:t>
                      </a: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大多是針對無法輕易保護自己的居民</a:t>
                      </a:r>
                    </a:p>
                  </a:txBody>
                  <a:tcPr marL="105395" marR="105395" marT="52697" marB="52697">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30306763"/>
                  </a:ext>
                </a:extLst>
              </a:tr>
            </a:tbl>
          </a:graphicData>
        </a:graphic>
      </p:graphicFrame>
    </p:spTree>
    <p:extLst>
      <p:ext uri="{BB962C8B-B14F-4D97-AF65-F5344CB8AC3E}">
        <p14:creationId xmlns:p14="http://schemas.microsoft.com/office/powerpoint/2010/main" val="3106314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Freeform 26">
            <a:extLst>
              <a:ext uri="{FF2B5EF4-FFF2-40B4-BE49-F238E27FC236}">
                <a16:creationId xmlns:a16="http://schemas.microsoft.com/office/drawing/2014/main" id="{5606AFEB-49FB-2D5B-47B5-1D2A3DB493C7}"/>
              </a:ext>
            </a:extLst>
          </p:cNvPr>
          <p:cNvSpPr/>
          <p:nvPr/>
        </p:nvSpPr>
        <p:spPr>
          <a:xfrm>
            <a:off x="894855" y="274638"/>
            <a:ext cx="1854935" cy="2097427"/>
          </a:xfrm>
          <a:custGeom>
            <a:avLst/>
            <a:gdLst/>
            <a:ahLst/>
            <a:cxnLst/>
            <a:rect l="l" t="t" r="r" b="b"/>
            <a:pathLst>
              <a:path w="7249700" h="8197438">
                <a:moveTo>
                  <a:pt x="0" y="0"/>
                </a:moveTo>
                <a:lnTo>
                  <a:pt x="7249700" y="0"/>
                </a:lnTo>
                <a:lnTo>
                  <a:pt x="7249700" y="8197438"/>
                </a:lnTo>
                <a:lnTo>
                  <a:pt x="0" y="8197438"/>
                </a:lnTo>
                <a:lnTo>
                  <a:pt x="0" y="0"/>
                </a:lnTo>
                <a:close/>
              </a:path>
            </a:pathLst>
          </a:custGeom>
          <a:blipFill>
            <a:blip r:embed="rId2"/>
            <a:stretch>
              <a:fillRect b="-61531"/>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solidFill>
                    <a:schemeClr val="accent4">
                      <a:lumMod val="50000"/>
                    </a:schemeClr>
                  </a:solidFill>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algn="r">
                <a:lnSpc>
                  <a:spcPts val="1400"/>
                </a:lnSpc>
              </a:pPr>
              <a:r>
                <a:rPr lang="en-US" sz="1400" spc="70">
                  <a:solidFill>
                    <a:schemeClr val="accent4">
                      <a:lumMod val="50000"/>
                    </a:schemeClr>
                  </a:solidFill>
                  <a:latin typeface="Montserrat Classic Bold"/>
                </a:rPr>
                <a:t>44</a:t>
              </a:r>
              <a:endParaRPr lang="en-US" sz="1400" spc="70" dirty="0">
                <a:solidFill>
                  <a:schemeClr val="accent4">
                    <a:lumMod val="50000"/>
                  </a:schemeClr>
                </a:solidFill>
                <a:latin typeface="Montserrat Classic"/>
              </a:endParaRPr>
            </a:p>
          </p:txBody>
        </p:sp>
      </p:grpSp>
      <p:sp>
        <p:nvSpPr>
          <p:cNvPr id="4" name="標題 1">
            <a:extLst>
              <a:ext uri="{FF2B5EF4-FFF2-40B4-BE49-F238E27FC236}">
                <a16:creationId xmlns:a16="http://schemas.microsoft.com/office/drawing/2014/main" id="{F365E39E-22D4-0890-6F9B-C2F24818767F}"/>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霸凌 </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 惡意破壞的後果</a:t>
            </a:r>
          </a:p>
        </p:txBody>
      </p:sp>
      <p:sp>
        <p:nvSpPr>
          <p:cNvPr id="10" name="內容版面配置區 3">
            <a:extLst>
              <a:ext uri="{FF2B5EF4-FFF2-40B4-BE49-F238E27FC236}">
                <a16:creationId xmlns:a16="http://schemas.microsoft.com/office/drawing/2014/main" id="{7EE55795-B15B-ED8D-3C7B-9BB8F6793E18}"/>
              </a:ext>
            </a:extLst>
          </p:cNvPr>
          <p:cNvSpPr txBox="1">
            <a:spLocks/>
          </p:cNvSpPr>
          <p:nvPr/>
        </p:nvSpPr>
        <p:spPr>
          <a:xfrm>
            <a:off x="457199" y="2066544"/>
            <a:ext cx="17202829" cy="7026656"/>
          </a:xfrm>
          <a:prstGeom prst="roundRect">
            <a:avLst/>
          </a:prstGeom>
          <a:solidFill>
            <a:schemeClr val="accent4">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endParaRPr lang="en-US" altLang="zh-TW" sz="3600" dirty="0">
              <a:latin typeface="華康儷宋 Std W3" panose="02020300000000000000" pitchFamily="18" charset="-120"/>
              <a:ea typeface="華康儷宋 Std W3" panose="02020300000000000000" pitchFamily="18" charset="-120"/>
            </a:endParaRPr>
          </a:p>
        </p:txBody>
      </p:sp>
      <p:graphicFrame>
        <p:nvGraphicFramePr>
          <p:cNvPr id="11" name="表格 10">
            <a:extLst>
              <a:ext uri="{FF2B5EF4-FFF2-40B4-BE49-F238E27FC236}">
                <a16:creationId xmlns:a16="http://schemas.microsoft.com/office/drawing/2014/main" id="{0E954C36-B356-90F3-3B4D-FE05C6174503}"/>
              </a:ext>
            </a:extLst>
          </p:cNvPr>
          <p:cNvGraphicFramePr>
            <a:graphicFrameLocks noGrp="1"/>
          </p:cNvGraphicFramePr>
          <p:nvPr>
            <p:extLst>
              <p:ext uri="{D42A27DB-BD31-4B8C-83A1-F6EECF244321}">
                <p14:modId xmlns:p14="http://schemas.microsoft.com/office/powerpoint/2010/main" val="295904206"/>
              </p:ext>
            </p:extLst>
          </p:nvPr>
        </p:nvGraphicFramePr>
        <p:xfrm>
          <a:off x="2432398" y="2979378"/>
          <a:ext cx="13423204" cy="5750285"/>
        </p:xfrm>
        <a:graphic>
          <a:graphicData uri="http://schemas.openxmlformats.org/drawingml/2006/table">
            <a:tbl>
              <a:tblPr firstRow="1" bandRow="1">
                <a:tableStyleId>{5C22544A-7EE6-4342-B048-85BDC9FD1C3A}</a:tableStyleId>
              </a:tblPr>
              <a:tblGrid>
                <a:gridCol w="6711602">
                  <a:extLst>
                    <a:ext uri="{9D8B030D-6E8A-4147-A177-3AD203B41FA5}">
                      <a16:colId xmlns:a16="http://schemas.microsoft.com/office/drawing/2014/main" val="1229262692"/>
                    </a:ext>
                  </a:extLst>
                </a:gridCol>
                <a:gridCol w="6711602">
                  <a:extLst>
                    <a:ext uri="{9D8B030D-6E8A-4147-A177-3AD203B41FA5}">
                      <a16:colId xmlns:a16="http://schemas.microsoft.com/office/drawing/2014/main" val="4101430446"/>
                    </a:ext>
                  </a:extLst>
                </a:gridCol>
              </a:tblGrid>
              <a:tr h="873213">
                <a:tc>
                  <a:txBody>
                    <a:bodyPr/>
                    <a:lstStyle/>
                    <a:p>
                      <a:pPr algn="ctr"/>
                      <a:r>
                        <a:rPr lang="zh-TW" altLang="en-US" sz="3700" dirty="0">
                          <a:solidFill>
                            <a:schemeClr val="tx1"/>
                          </a:solidFill>
                          <a:latin typeface="華康儷宋 Std W3" panose="02020300000000000000" pitchFamily="18" charset="-120"/>
                          <a:ea typeface="華康儷宋 Std W3" panose="02020300000000000000" pitchFamily="18" charset="-120"/>
                        </a:rPr>
                        <a:t>霸凌</a:t>
                      </a:r>
                    </a:p>
                  </a:txBody>
                  <a:tcPr marL="105395" marR="105395" marT="52697" marB="5269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TW" altLang="en-US" sz="3700" dirty="0">
                          <a:solidFill>
                            <a:schemeClr val="tx1"/>
                          </a:solidFill>
                          <a:latin typeface="華康儷宋 Std W3" panose="02020300000000000000" pitchFamily="18" charset="-120"/>
                          <a:ea typeface="華康儷宋 Std W3" panose="02020300000000000000" pitchFamily="18" charset="-120"/>
                        </a:rPr>
                        <a:t>惡意破壞</a:t>
                      </a:r>
                    </a:p>
                  </a:txBody>
                  <a:tcPr marL="105395" marR="105395" marT="52697" marB="52697">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0683691"/>
                  </a:ext>
                </a:extLst>
              </a:tr>
              <a:tr h="4877072">
                <a:tc>
                  <a:txBody>
                    <a:bodyPr/>
                    <a:lstStyle/>
                    <a:p>
                      <a:pPr marL="457200" indent="-457200" algn="ctr">
                        <a:lnSpc>
                          <a:spcPct val="150000"/>
                        </a:lnSpc>
                        <a:buFont typeface="Arial" panose="020B0604020202020204" pitchFamily="34" charset="0"/>
                        <a:buChar char="•"/>
                      </a:pP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800" dirty="0">
                          <a:latin typeface="華康儷宋 Std W3" panose="02020300000000000000" pitchFamily="18" charset="-120"/>
                          <a:ea typeface="華康儷宋 Std W3" panose="02020300000000000000" pitchFamily="18" charset="-120"/>
                        </a:rPr>
                        <a:t>負面幸福感</a:t>
                      </a:r>
                      <a:endParaRPr lang="en-US" altLang="zh-TW" sz="28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800" dirty="0">
                          <a:latin typeface="華康儷宋 Std W3" panose="02020300000000000000" pitchFamily="18" charset="-120"/>
                          <a:ea typeface="華康儷宋 Std W3" panose="02020300000000000000" pitchFamily="18" charset="-120"/>
                        </a:rPr>
                        <a:t>與壓力相關的疾病</a:t>
                      </a:r>
                      <a:endParaRPr lang="en-US" altLang="zh-TW" sz="28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800" dirty="0">
                          <a:latin typeface="華康儷宋 Std W3" panose="02020300000000000000" pitchFamily="18" charset="-120"/>
                          <a:ea typeface="華康儷宋 Std W3" panose="02020300000000000000" pitchFamily="18" charset="-120"/>
                        </a:rPr>
                        <a:t>沮喪感</a:t>
                      </a:r>
                      <a:endParaRPr lang="en-US" altLang="zh-TW" sz="28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800" dirty="0">
                          <a:latin typeface="華康儷宋 Std W3" panose="02020300000000000000" pitchFamily="18" charset="-120"/>
                          <a:ea typeface="華康儷宋 Std W3" panose="02020300000000000000" pitchFamily="18" charset="-120"/>
                        </a:rPr>
                        <a:t>焦慮和憤怒</a:t>
                      </a:r>
                      <a:endParaRPr lang="en-US" altLang="zh-TW" sz="28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800" dirty="0">
                          <a:latin typeface="華康儷宋 Std W3" panose="02020300000000000000" pitchFamily="18" charset="-120"/>
                          <a:ea typeface="華康儷宋 Std W3" panose="02020300000000000000" pitchFamily="18" charset="-120"/>
                        </a:rPr>
                        <a:t>對家庭、學校和工作生活的影響 </a:t>
                      </a:r>
                      <a:endParaRPr lang="zh-TW" altLang="en-US" sz="2700" dirty="0">
                        <a:solidFill>
                          <a:schemeClr val="tx1"/>
                        </a:solidFill>
                        <a:latin typeface="華康儷宋 Std W3" panose="02020300000000000000" pitchFamily="18" charset="-120"/>
                        <a:ea typeface="華康儷宋 Std W3" panose="02020300000000000000" pitchFamily="18" charset="-120"/>
                      </a:endParaRPr>
                    </a:p>
                  </a:txBody>
                  <a:tcPr marL="105395" marR="105395" marT="52697" marB="5269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lnSpc>
                          <a:spcPct val="150000"/>
                        </a:lnSpc>
                        <a:buNone/>
                      </a:pPr>
                      <a:endParaRPr lang="zh-TW" altLang="en-US"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惡意破壞的後果沒有霸凌嚴重 </a:t>
                      </a: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（沒有發現因惡意破壞而導致</a:t>
                      </a: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健康狀況不佳的案例）</a:t>
                      </a: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討論沮喪和憤怒</a:t>
                      </a:r>
                      <a:endParaRPr lang="en-US" altLang="zh-TW" sz="2700" dirty="0">
                        <a:latin typeface="華康儷宋 Std W3" panose="02020300000000000000" pitchFamily="18" charset="-120"/>
                        <a:ea typeface="華康儷宋 Std W3" panose="02020300000000000000" pitchFamily="18" charset="-120"/>
                      </a:endParaRPr>
                    </a:p>
                    <a:p>
                      <a:pPr marL="0" indent="0" algn="ctr">
                        <a:lnSpc>
                          <a:spcPct val="150000"/>
                        </a:lnSpc>
                        <a:buFont typeface="Arial" panose="020B0604020202020204" pitchFamily="34" charset="0"/>
                        <a:buNone/>
                      </a:pPr>
                      <a:r>
                        <a:rPr lang="zh-TW" altLang="en-US" sz="2700" dirty="0">
                          <a:latin typeface="華康儷宋 Std W3" panose="02020300000000000000" pitchFamily="18" charset="-120"/>
                          <a:ea typeface="華康儷宋 Std W3" panose="02020300000000000000" pitchFamily="18" charset="-120"/>
                        </a:rPr>
                        <a:t>對現實世界產生負面影響</a:t>
                      </a:r>
                    </a:p>
                  </a:txBody>
                  <a:tcPr marL="105395" marR="105395" marT="52697" marB="52697">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430306763"/>
                  </a:ext>
                </a:extLst>
              </a:tr>
            </a:tbl>
          </a:graphicData>
        </a:graphic>
      </p:graphicFrame>
    </p:spTree>
    <p:extLst>
      <p:ext uri="{BB962C8B-B14F-4D97-AF65-F5344CB8AC3E}">
        <p14:creationId xmlns:p14="http://schemas.microsoft.com/office/powerpoint/2010/main" val="2071048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Freeform 26">
            <a:extLst>
              <a:ext uri="{FF2B5EF4-FFF2-40B4-BE49-F238E27FC236}">
                <a16:creationId xmlns:a16="http://schemas.microsoft.com/office/drawing/2014/main" id="{5606AFEB-49FB-2D5B-47B5-1D2A3DB493C7}"/>
              </a:ext>
            </a:extLst>
          </p:cNvPr>
          <p:cNvSpPr/>
          <p:nvPr/>
        </p:nvSpPr>
        <p:spPr>
          <a:xfrm>
            <a:off x="894855" y="274638"/>
            <a:ext cx="1854935" cy="2097427"/>
          </a:xfrm>
          <a:custGeom>
            <a:avLst/>
            <a:gdLst/>
            <a:ahLst/>
            <a:cxnLst/>
            <a:rect l="l" t="t" r="r" b="b"/>
            <a:pathLst>
              <a:path w="7249700" h="8197438">
                <a:moveTo>
                  <a:pt x="0" y="0"/>
                </a:moveTo>
                <a:lnTo>
                  <a:pt x="7249700" y="0"/>
                </a:lnTo>
                <a:lnTo>
                  <a:pt x="7249700" y="8197438"/>
                </a:lnTo>
                <a:lnTo>
                  <a:pt x="0" y="8197438"/>
                </a:lnTo>
                <a:lnTo>
                  <a:pt x="0" y="0"/>
                </a:lnTo>
                <a:close/>
              </a:path>
            </a:pathLst>
          </a:custGeom>
          <a:blipFill>
            <a:blip r:embed="rId2"/>
            <a:stretch>
              <a:fillRect b="-61531"/>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solidFill>
                    <a:schemeClr val="accent4">
                      <a:lumMod val="50000"/>
                    </a:schemeClr>
                  </a:solidFill>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algn="r">
                <a:lnSpc>
                  <a:spcPts val="1400"/>
                </a:lnSpc>
              </a:pPr>
              <a:r>
                <a:rPr lang="en-US" sz="1400" spc="70">
                  <a:solidFill>
                    <a:schemeClr val="accent4">
                      <a:lumMod val="50000"/>
                    </a:schemeClr>
                  </a:solidFill>
                  <a:latin typeface="Montserrat Classic Bold"/>
                </a:rPr>
                <a:t>45</a:t>
              </a:r>
              <a:endParaRPr lang="en-US" sz="1400" spc="70" dirty="0">
                <a:solidFill>
                  <a:schemeClr val="accent4">
                    <a:lumMod val="50000"/>
                  </a:schemeClr>
                </a:solidFill>
                <a:latin typeface="Montserrat Classic"/>
              </a:endParaRPr>
            </a:p>
          </p:txBody>
        </p:sp>
      </p:grpSp>
      <p:sp>
        <p:nvSpPr>
          <p:cNvPr id="4" name="標題 1">
            <a:extLst>
              <a:ext uri="{FF2B5EF4-FFF2-40B4-BE49-F238E27FC236}">
                <a16:creationId xmlns:a16="http://schemas.microsoft.com/office/drawing/2014/main" id="{F365E39E-22D4-0890-6F9B-C2F24818767F}"/>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動機及應對策略</a:t>
            </a:r>
          </a:p>
        </p:txBody>
      </p:sp>
      <p:sp>
        <p:nvSpPr>
          <p:cNvPr id="10" name="內容版面配置區 3">
            <a:extLst>
              <a:ext uri="{FF2B5EF4-FFF2-40B4-BE49-F238E27FC236}">
                <a16:creationId xmlns:a16="http://schemas.microsoft.com/office/drawing/2014/main" id="{7EE55795-B15B-ED8D-3C7B-9BB8F6793E18}"/>
              </a:ext>
            </a:extLst>
          </p:cNvPr>
          <p:cNvSpPr txBox="1">
            <a:spLocks/>
          </p:cNvSpPr>
          <p:nvPr/>
        </p:nvSpPr>
        <p:spPr>
          <a:xfrm>
            <a:off x="457199" y="2066544"/>
            <a:ext cx="17202829" cy="7026656"/>
          </a:xfrm>
          <a:prstGeom prst="roundRect">
            <a:avLst/>
          </a:prstGeom>
          <a:solidFill>
            <a:schemeClr val="accent4">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dirty="0">
                <a:latin typeface="華康儷宋 Std W5" panose="02020500000000000000" pitchFamily="18" charset="-120"/>
                <a:ea typeface="華康儷宋 Std W5" panose="02020500000000000000" pitchFamily="18" charset="-120"/>
              </a:rPr>
              <a:t>動機：</a:t>
            </a:r>
            <a:endParaRPr lang="en-US" altLang="zh-TW" dirty="0">
              <a:latin typeface="華康儷宋 Std W5" panose="02020500000000000000" pitchFamily="18" charset="-120"/>
              <a:ea typeface="華康儷宋 Std W5" panose="02020500000000000000" pitchFamily="18" charset="-120"/>
            </a:endParaRPr>
          </a:p>
          <a:p>
            <a:pPr marL="914400" lvl="1"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知識力量：破壞者利用對</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的知識優勢，對缺乏知識的居民進行欺凌</a:t>
            </a:r>
          </a:p>
          <a:p>
            <a:pPr marL="914400" lvl="1"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遊戲文化：一些人將</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視為遊戲，導致與其他用戶的衝突</a:t>
            </a:r>
          </a:p>
          <a:p>
            <a:pPr marL="914400" lvl="1"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安全環境：</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被認為是一個安全且容易惡意破壞的場所</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5" panose="02020500000000000000" pitchFamily="18" charset="-120"/>
                <a:ea typeface="華康儷宋 Std W5" panose="02020500000000000000" pitchFamily="18" charset="-120"/>
              </a:rPr>
              <a:t>應對策略：</a:t>
            </a:r>
            <a:endParaRPr lang="en-US" altLang="zh-TW" dirty="0">
              <a:latin typeface="華康儷宋 Std W5" panose="02020500000000000000" pitchFamily="18" charset="-120"/>
              <a:ea typeface="華康儷宋 Std W5" panose="02020500000000000000" pitchFamily="18" charset="-120"/>
            </a:endParaRPr>
          </a:p>
          <a:p>
            <a:pPr marL="914400" lvl="1"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獲得世界經驗來保護自己：反攻擊、保護自己、忽視破壞者</a:t>
            </a:r>
          </a:p>
          <a:p>
            <a:pPr marL="914400" lvl="1"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技術控制：開發者介入防止惡意破壞</a:t>
            </a:r>
          </a:p>
          <a:p>
            <a:pPr marL="914400" lvl="1"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社區責任：社區聯合起來禁止惡意破壞者</a:t>
            </a:r>
          </a:p>
        </p:txBody>
      </p:sp>
    </p:spTree>
    <p:extLst>
      <p:ext uri="{BB962C8B-B14F-4D97-AF65-F5344CB8AC3E}">
        <p14:creationId xmlns:p14="http://schemas.microsoft.com/office/powerpoint/2010/main" val="845227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1" name="Freeform 11"/>
          <p:cNvSpPr/>
          <p:nvPr/>
        </p:nvSpPr>
        <p:spPr>
          <a:xfrm rot="1398259">
            <a:off x="1216959" y="-532201"/>
            <a:ext cx="1637940" cy="1289505"/>
          </a:xfrm>
          <a:custGeom>
            <a:avLst/>
            <a:gdLst/>
            <a:ahLst/>
            <a:cxnLst/>
            <a:rect l="l" t="t" r="r" b="b"/>
            <a:pathLst>
              <a:path w="1637940" h="1289505">
                <a:moveTo>
                  <a:pt x="0" y="0"/>
                </a:moveTo>
                <a:lnTo>
                  <a:pt x="1637940" y="0"/>
                </a:lnTo>
                <a:lnTo>
                  <a:pt x="1637940" y="1289505"/>
                </a:lnTo>
                <a:lnTo>
                  <a:pt x="0" y="1289505"/>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rot="-1288589">
            <a:off x="9448234" y="2846809"/>
            <a:ext cx="1181173" cy="1561648"/>
          </a:xfrm>
          <a:custGeom>
            <a:avLst/>
            <a:gdLst/>
            <a:ahLst/>
            <a:cxnLst/>
            <a:rect l="l" t="t" r="r" b="b"/>
            <a:pathLst>
              <a:path w="1181173" h="1561648">
                <a:moveTo>
                  <a:pt x="0" y="0"/>
                </a:moveTo>
                <a:lnTo>
                  <a:pt x="1181174" y="0"/>
                </a:lnTo>
                <a:lnTo>
                  <a:pt x="1181174" y="1561647"/>
                </a:lnTo>
                <a:lnTo>
                  <a:pt x="0" y="1561647"/>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7420000" y="471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4" name="Freeform 14"/>
          <p:cNvSpPr/>
          <p:nvPr/>
        </p:nvSpPr>
        <p:spPr>
          <a:xfrm>
            <a:off x="-407614" y="2927013"/>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6" name="TextBox 9">
            <a:extLst>
              <a:ext uri="{FF2B5EF4-FFF2-40B4-BE49-F238E27FC236}">
                <a16:creationId xmlns:a16="http://schemas.microsoft.com/office/drawing/2014/main" id="{40601AC4-2FC5-9174-90D5-3BF239C6C41C}"/>
              </a:ext>
            </a:extLst>
          </p:cNvPr>
          <p:cNvSpPr txBox="1"/>
          <p:nvPr/>
        </p:nvSpPr>
        <p:spPr>
          <a:xfrm>
            <a:off x="1320967" y="4171132"/>
            <a:ext cx="6099033" cy="1254189"/>
          </a:xfrm>
          <a:prstGeom prst="rect">
            <a:avLst/>
          </a:prstGeom>
        </p:spPr>
        <p:txBody>
          <a:bodyPr lIns="0" tIns="0" rIns="0" bIns="0" rtlCol="0" anchor="t">
            <a:spAutoFit/>
          </a:bodyPr>
          <a:lstStyle/>
          <a:p>
            <a:pPr>
              <a:lnSpc>
                <a:spcPts val="6000"/>
              </a:lnSpc>
            </a:pPr>
            <a:r>
              <a:rPr lang="en-US" altLang="zh-TW" sz="20000" dirty="0">
                <a:solidFill>
                  <a:srgbClr val="FFFFFF"/>
                </a:solidFill>
                <a:latin typeface="Fredoka Bold"/>
              </a:rPr>
              <a:t>05</a:t>
            </a:r>
            <a:endParaRPr lang="en-US" sz="20000" dirty="0">
              <a:solidFill>
                <a:srgbClr val="FFFFFF"/>
              </a:solidFill>
              <a:latin typeface="Fredoka Bold"/>
            </a:endParaRPr>
          </a:p>
        </p:txBody>
      </p:sp>
      <p:grpSp>
        <p:nvGrpSpPr>
          <p:cNvPr id="24" name="Group 2">
            <a:extLst>
              <a:ext uri="{FF2B5EF4-FFF2-40B4-BE49-F238E27FC236}">
                <a16:creationId xmlns:a16="http://schemas.microsoft.com/office/drawing/2014/main" id="{891D38B0-F5C0-F849-1CAC-C5ACF2C2B61F}"/>
              </a:ext>
            </a:extLst>
          </p:cNvPr>
          <p:cNvGrpSpPr/>
          <p:nvPr/>
        </p:nvGrpSpPr>
        <p:grpSpPr>
          <a:xfrm>
            <a:off x="8739444" y="1065163"/>
            <a:ext cx="8566686" cy="8566686"/>
            <a:chOff x="0" y="0"/>
            <a:chExt cx="11422248" cy="11422248"/>
          </a:xfrm>
        </p:grpSpPr>
        <p:grpSp>
          <p:nvGrpSpPr>
            <p:cNvPr id="20" name="Group 3">
              <a:extLst>
                <a:ext uri="{FF2B5EF4-FFF2-40B4-BE49-F238E27FC236}">
                  <a16:creationId xmlns:a16="http://schemas.microsoft.com/office/drawing/2014/main" id="{43F73838-BE99-BD74-20DC-FA1C1E8EB1C9}"/>
                </a:ext>
              </a:extLst>
            </p:cNvPr>
            <p:cNvGrpSpPr/>
            <p:nvPr/>
          </p:nvGrpSpPr>
          <p:grpSpPr>
            <a:xfrm>
              <a:off x="0" y="0"/>
              <a:ext cx="11422248" cy="11422248"/>
              <a:chOff x="0" y="0"/>
              <a:chExt cx="6350000" cy="6350000"/>
            </a:xfrm>
          </p:grpSpPr>
          <p:sp>
            <p:nvSpPr>
              <p:cNvPr id="23" name="Freeform 4">
                <a:extLst>
                  <a:ext uri="{FF2B5EF4-FFF2-40B4-BE49-F238E27FC236}">
                    <a16:creationId xmlns:a16="http://schemas.microsoft.com/office/drawing/2014/main" id="{744B272C-B888-377D-8E71-FD3776CF67A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21" name="Group 5">
              <a:extLst>
                <a:ext uri="{FF2B5EF4-FFF2-40B4-BE49-F238E27FC236}">
                  <a16:creationId xmlns:a16="http://schemas.microsoft.com/office/drawing/2014/main" id="{AA3D10F3-D175-A9E7-56E9-C483E6104227}"/>
                </a:ext>
              </a:extLst>
            </p:cNvPr>
            <p:cNvGrpSpPr/>
            <p:nvPr/>
          </p:nvGrpSpPr>
          <p:grpSpPr>
            <a:xfrm>
              <a:off x="928641" y="909160"/>
              <a:ext cx="9564966" cy="9564966"/>
              <a:chOff x="0" y="0"/>
              <a:chExt cx="6350000" cy="6350000"/>
            </a:xfrm>
          </p:grpSpPr>
          <p:sp>
            <p:nvSpPr>
              <p:cNvPr id="22" name="Freeform 6">
                <a:extLst>
                  <a:ext uri="{FF2B5EF4-FFF2-40B4-BE49-F238E27FC236}">
                    <a16:creationId xmlns:a16="http://schemas.microsoft.com/office/drawing/2014/main" id="{A168354C-24CE-0AAC-7CC3-346862EE2D3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26" name="Freeform 7">
            <a:extLst>
              <a:ext uri="{FF2B5EF4-FFF2-40B4-BE49-F238E27FC236}">
                <a16:creationId xmlns:a16="http://schemas.microsoft.com/office/drawing/2014/main" id="{93AB3AF3-3504-02A2-CB09-1C5BD9B16DDA}"/>
              </a:ext>
            </a:extLst>
          </p:cNvPr>
          <p:cNvSpPr/>
          <p:nvPr/>
        </p:nvSpPr>
        <p:spPr>
          <a:xfrm>
            <a:off x="8224440" y="2340343"/>
            <a:ext cx="7760625" cy="7946657"/>
          </a:xfrm>
          <a:custGeom>
            <a:avLst/>
            <a:gdLst/>
            <a:ahLst/>
            <a:cxnLst/>
            <a:rect l="l" t="t" r="r" b="b"/>
            <a:pathLst>
              <a:path w="7760625" h="7946657">
                <a:moveTo>
                  <a:pt x="0" y="0"/>
                </a:moveTo>
                <a:lnTo>
                  <a:pt x="7760625" y="0"/>
                </a:lnTo>
                <a:lnTo>
                  <a:pt x="7760625" y="7946657"/>
                </a:lnTo>
                <a:lnTo>
                  <a:pt x="0" y="7946657"/>
                </a:lnTo>
                <a:lnTo>
                  <a:pt x="0" y="0"/>
                </a:lnTo>
                <a:close/>
              </a:path>
            </a:pathLst>
          </a:custGeom>
          <a:blipFill>
            <a:blip r:embed="rId8"/>
            <a:stretch>
              <a:fillRect b="-55631"/>
            </a:stretch>
          </a:blipFill>
        </p:spPr>
        <p:txBody>
          <a:bodyPr/>
          <a:lstStyle/>
          <a:p>
            <a:endParaRPr lang="zh-TW" altLang="en-US"/>
          </a:p>
        </p:txBody>
      </p:sp>
      <p:sp>
        <p:nvSpPr>
          <p:cNvPr id="3" name="文字方塊 2">
            <a:extLst>
              <a:ext uri="{FF2B5EF4-FFF2-40B4-BE49-F238E27FC236}">
                <a16:creationId xmlns:a16="http://schemas.microsoft.com/office/drawing/2014/main" id="{3012FE9B-7035-A868-5AB9-0048EFC296EB}"/>
              </a:ext>
            </a:extLst>
          </p:cNvPr>
          <p:cNvSpPr txBox="1"/>
          <p:nvPr/>
        </p:nvSpPr>
        <p:spPr>
          <a:xfrm>
            <a:off x="1260199" y="5143500"/>
            <a:ext cx="6023429" cy="1569660"/>
          </a:xfrm>
          <a:prstGeom prst="rect">
            <a:avLst/>
          </a:prstGeom>
          <a:noFill/>
        </p:spPr>
        <p:txBody>
          <a:bodyPr wrap="square" rtlCol="0">
            <a:spAutoFit/>
          </a:bodyPr>
          <a:lstStyle/>
          <a:p>
            <a:r>
              <a:rPr lang="zh-TW" altLang="en-US" sz="9600">
                <a:solidFill>
                  <a:schemeClr val="bg1"/>
                </a:solidFill>
                <a:latin typeface="華康儷宋 Std W3" panose="02020300000000000000" pitchFamily="18" charset="-120"/>
                <a:ea typeface="華康儷宋 Std W3" panose="02020300000000000000" pitchFamily="18" charset="-120"/>
              </a:rPr>
              <a:t>結論</a:t>
            </a:r>
          </a:p>
        </p:txBody>
      </p:sp>
      <p:grpSp>
        <p:nvGrpSpPr>
          <p:cNvPr id="4" name="Group 17">
            <a:extLst>
              <a:ext uri="{FF2B5EF4-FFF2-40B4-BE49-F238E27FC236}">
                <a16:creationId xmlns:a16="http://schemas.microsoft.com/office/drawing/2014/main" id="{2A82BF1A-5EE6-BD1F-C6BA-ECC799007426}"/>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8394F20D-E7A9-592F-29DE-37CF0EF0CB99}"/>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C31E2723-D15C-1C9C-44E4-1E21692C35A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69568BD5-DB8D-0A68-DB89-8B8545C8D14E}"/>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46</a:t>
              </a:r>
              <a:endParaRPr kumimoji="0" lang="en-US" sz="1400" b="0" i="0" u="none" strike="noStrike" kern="1200" cap="none" spc="70" normalizeH="0" baseline="0" noProof="0" dirty="0">
                <a:ln>
                  <a:noFill/>
                </a:ln>
                <a:solidFill>
                  <a:srgbClr val="FFFFFF"/>
                </a:solidFill>
                <a:effectLst/>
                <a:uLnTx/>
                <a:uFillTx/>
                <a:latin typeface="Montserrat Classic"/>
                <a:ea typeface="+mn-ea"/>
                <a:cs typeface="+mn-cs"/>
              </a:endParaRPr>
            </a:p>
          </p:txBody>
        </p:sp>
      </p:grpSp>
    </p:spTree>
    <p:extLst>
      <p:ext uri="{BB962C8B-B14F-4D97-AF65-F5344CB8AC3E}">
        <p14:creationId xmlns:p14="http://schemas.microsoft.com/office/powerpoint/2010/main" val="272434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47</a:t>
              </a:r>
              <a:endParaRPr kumimoji="0" lang="en-US" sz="1400" b="0" i="0" u="none" strike="noStrike" kern="1200" cap="none" spc="70" normalizeH="0" baseline="0" noProof="0" dirty="0">
                <a:ln>
                  <a:noFill/>
                </a:ln>
                <a:solidFill>
                  <a:srgbClr val="FFFFFF"/>
                </a:solidFill>
                <a:effectLst/>
                <a:uLnTx/>
                <a:uFillTx/>
                <a:latin typeface="Montserrat Classic"/>
                <a:ea typeface="+mn-ea"/>
                <a:cs typeface="+mn-cs"/>
              </a:endParaRPr>
            </a:p>
          </p:txBody>
        </p:sp>
      </p:grpSp>
      <p:sp>
        <p:nvSpPr>
          <p:cNvPr id="9" name="內容版面配置區 3">
            <a:extLst>
              <a:ext uri="{FF2B5EF4-FFF2-40B4-BE49-F238E27FC236}">
                <a16:creationId xmlns:a16="http://schemas.microsoft.com/office/drawing/2014/main" id="{6B756E16-C30A-5BF7-8EC8-A81BE826F0FF}"/>
              </a:ext>
            </a:extLst>
          </p:cNvPr>
          <p:cNvSpPr txBox="1">
            <a:spLocks/>
          </p:cNvSpPr>
          <p:nvPr/>
        </p:nvSpPr>
        <p:spPr>
          <a:xfrm>
            <a:off x="457199" y="2066544"/>
            <a:ext cx="17202829" cy="7026656"/>
          </a:xfrm>
          <a:prstGeom prst="roundRect">
            <a:avLst/>
          </a:prstGeom>
          <a:solidFill>
            <a:schemeClr val="bg2">
              <a:lumMod val="9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defRPr/>
            </a:pPr>
            <a:r>
              <a:rPr lang="zh-TW" altLang="en-US" sz="2800" dirty="0">
                <a:solidFill>
                  <a:prstClr val="black"/>
                </a:solidFill>
                <a:ea typeface="華康儷宋 Std W3" panose="02020300000000000000" pitchFamily="18" charset="-120"/>
              </a:rPr>
              <a:t>研究結合</a:t>
            </a:r>
            <a:r>
              <a:rPr lang="en-US" altLang="zh-TW" sz="2800" dirty="0">
                <a:solidFill>
                  <a:prstClr val="black"/>
                </a:solidFill>
                <a:latin typeface="華康儷宋 Std W5" panose="02020500000000000000" pitchFamily="18" charset="-120"/>
                <a:ea typeface="華康儷宋 Std W5" panose="02020500000000000000" pitchFamily="18" charset="-120"/>
              </a:rPr>
              <a:t>IS</a:t>
            </a:r>
            <a:r>
              <a:rPr lang="zh-TW" altLang="en-US" sz="2800" dirty="0">
                <a:solidFill>
                  <a:prstClr val="black"/>
                </a:solidFill>
                <a:latin typeface="華康儷宋 Std W5" panose="02020500000000000000" pitchFamily="18" charset="-120"/>
                <a:ea typeface="華康儷宋 Std W5" panose="02020500000000000000" pitchFamily="18" charset="-120"/>
              </a:rPr>
              <a:t>、職業心理學（</a:t>
            </a:r>
            <a:r>
              <a:rPr lang="en-US" altLang="zh-TW" sz="2800" dirty="0">
                <a:solidFill>
                  <a:prstClr val="black"/>
                </a:solidFill>
                <a:latin typeface="華康儷宋 Std W5" panose="02020500000000000000" pitchFamily="18" charset="-120"/>
                <a:ea typeface="華康儷宋 Std W5" panose="02020500000000000000" pitchFamily="18" charset="-120"/>
              </a:rPr>
              <a:t>Occupational psychology</a:t>
            </a:r>
            <a:r>
              <a:rPr lang="zh-TW" altLang="en-US" sz="2800" dirty="0">
                <a:solidFill>
                  <a:prstClr val="black"/>
                </a:solidFill>
                <a:latin typeface="華康儷宋 Std W5" panose="02020500000000000000" pitchFamily="18" charset="-120"/>
                <a:ea typeface="華康儷宋 Std W5" panose="02020500000000000000" pitchFamily="18" charset="-120"/>
              </a:rPr>
              <a:t>）和計算機科學（</a:t>
            </a:r>
            <a:r>
              <a:rPr lang="en-US" altLang="zh-TW" sz="2800" dirty="0">
                <a:solidFill>
                  <a:prstClr val="black"/>
                </a:solidFill>
                <a:latin typeface="華康儷宋 Std W5" panose="02020500000000000000" pitchFamily="18" charset="-120"/>
                <a:ea typeface="華康儷宋 Std W5" panose="02020500000000000000" pitchFamily="18" charset="-120"/>
              </a:rPr>
              <a:t>Computer science</a:t>
            </a:r>
            <a:r>
              <a:rPr lang="zh-TW" altLang="en-US" sz="2800" dirty="0">
                <a:solidFill>
                  <a:prstClr val="black"/>
                </a:solidFill>
                <a:latin typeface="華康儷宋 Std W5" panose="02020500000000000000" pitchFamily="18" charset="-120"/>
                <a:ea typeface="華康儷宋 Std W5" panose="02020500000000000000" pitchFamily="18" charset="-120"/>
              </a:rPr>
              <a:t>）。</a:t>
            </a:r>
            <a:endParaRPr lang="en-US" altLang="zh-TW" sz="2400" dirty="0">
              <a:solidFill>
                <a:prstClr val="black"/>
              </a:solidFill>
              <a:latin typeface="華康儷宋 Std W5" panose="02020500000000000000" pitchFamily="18" charset="-120"/>
              <a:ea typeface="華康儷宋 Std W5" panose="02020500000000000000" pitchFamily="18" charset="-120"/>
            </a:endParaRPr>
          </a:p>
          <a:p>
            <a:pPr>
              <a:lnSpc>
                <a:spcPct val="150000"/>
              </a:lnSpc>
              <a:defRPr/>
            </a:pPr>
            <a:r>
              <a:rPr lang="zh-TW" altLang="en-US" sz="2800" dirty="0">
                <a:solidFill>
                  <a:prstClr val="black"/>
                </a:solidFill>
                <a:ea typeface="華康儷宋 Std W3" panose="02020300000000000000" pitchFamily="18" charset="-120"/>
              </a:rPr>
              <a:t>通過</a:t>
            </a:r>
            <a:r>
              <a:rPr lang="zh-TW" altLang="en-US" sz="2800" dirty="0">
                <a:solidFill>
                  <a:prstClr val="black"/>
                </a:solidFill>
                <a:latin typeface="華康儷宋 Std W5" panose="02020500000000000000" pitchFamily="18" charset="-120"/>
                <a:ea typeface="華康儷宋 Std W5" panose="02020500000000000000" pitchFamily="18" charset="-120"/>
              </a:rPr>
              <a:t>觀察法（</a:t>
            </a:r>
            <a:r>
              <a:rPr lang="en-US" altLang="zh-TW" sz="2800" dirty="0">
                <a:solidFill>
                  <a:prstClr val="black"/>
                </a:solidFill>
                <a:latin typeface="華康儷宋 Std W5" panose="02020500000000000000" pitchFamily="18" charset="-120"/>
                <a:ea typeface="華康儷宋 Std W5" panose="02020500000000000000" pitchFamily="18" charset="-120"/>
              </a:rPr>
              <a:t>Observation</a:t>
            </a:r>
            <a:r>
              <a:rPr lang="zh-TW" altLang="en-US" sz="2800" dirty="0">
                <a:solidFill>
                  <a:prstClr val="black"/>
                </a:solidFill>
                <a:latin typeface="華康儷宋 Std W5" panose="02020500000000000000" pitchFamily="18" charset="-120"/>
                <a:ea typeface="華康儷宋 Std W5" panose="02020500000000000000" pitchFamily="18" charset="-120"/>
              </a:rPr>
              <a:t>）和一系列使用者焦點小組（</a:t>
            </a:r>
            <a:r>
              <a:rPr lang="en-US" altLang="zh-TW" sz="2800" dirty="0">
                <a:solidFill>
                  <a:prstClr val="black"/>
                </a:solidFill>
                <a:latin typeface="華康儷宋 Std W5" panose="02020500000000000000" pitchFamily="18" charset="-120"/>
                <a:ea typeface="華康儷宋 Std W5" panose="02020500000000000000" pitchFamily="18" charset="-120"/>
              </a:rPr>
              <a:t>Focus group</a:t>
            </a:r>
            <a:r>
              <a:rPr lang="zh-TW" altLang="en-US" sz="2800" dirty="0">
                <a:solidFill>
                  <a:prstClr val="black"/>
                </a:solidFill>
                <a:latin typeface="華康儷宋 Std W5" panose="02020500000000000000" pitchFamily="18" charset="-120"/>
                <a:ea typeface="華康儷宋 Std W5" panose="02020500000000000000" pitchFamily="18" charset="-120"/>
              </a:rPr>
              <a:t>）方法</a:t>
            </a:r>
            <a:r>
              <a:rPr lang="zh-TW" altLang="en-US" sz="2800" dirty="0">
                <a:solidFill>
                  <a:prstClr val="black"/>
                </a:solidFill>
                <a:ea typeface="華康儷宋 Std W3" panose="02020300000000000000" pitchFamily="18" charset="-120"/>
              </a:rPr>
              <a:t>蒐集資料。</a:t>
            </a:r>
            <a:endParaRPr lang="en-US" altLang="zh-TW" sz="2800" dirty="0">
              <a:solidFill>
                <a:prstClr val="black"/>
              </a:solidFill>
              <a:ea typeface="華康儷宋 Std W3" panose="02020300000000000000" pitchFamily="18" charset="-120"/>
            </a:endParaRPr>
          </a:p>
          <a:p>
            <a:pPr>
              <a:lnSpc>
                <a:spcPct val="150000"/>
              </a:lnSpc>
              <a:defRPr/>
            </a:pPr>
            <a:r>
              <a:rPr lang="zh-TW" altLang="en-US" sz="2800" dirty="0">
                <a:solidFill>
                  <a:prstClr val="black"/>
                </a:solidFill>
                <a:ea typeface="華康儷宋 Std W3" panose="02020300000000000000" pitchFamily="18" charset="-120"/>
              </a:rPr>
              <a:t>說明</a:t>
            </a:r>
            <a:r>
              <a:rPr lang="zh-TW" altLang="en-US" sz="2800" dirty="0">
                <a:solidFill>
                  <a:srgbClr val="FF0000"/>
                </a:solidFill>
                <a:latin typeface="華康儷宋 Std W5" panose="02020500000000000000" pitchFamily="18" charset="-120"/>
                <a:ea typeface="華康儷宋 Std W5" panose="02020500000000000000" pitchFamily="18" charset="-120"/>
              </a:rPr>
              <a:t>惡意破壞（</a:t>
            </a:r>
            <a:r>
              <a:rPr lang="en-US" altLang="zh-TW" sz="2800" dirty="0" err="1">
                <a:solidFill>
                  <a:srgbClr val="FF0000"/>
                </a:solidFill>
                <a:latin typeface="華康儷宋 Std W5" panose="02020500000000000000" pitchFamily="18" charset="-120"/>
                <a:ea typeface="華康儷宋 Std W5" panose="02020500000000000000" pitchFamily="18" charset="-120"/>
              </a:rPr>
              <a:t>Griefing</a:t>
            </a:r>
            <a:r>
              <a:rPr lang="zh-TW" altLang="en-US" sz="2800" dirty="0">
                <a:solidFill>
                  <a:srgbClr val="FF0000"/>
                </a:solidFill>
                <a:latin typeface="華康儷宋 Std W5" panose="02020500000000000000" pitchFamily="18" charset="-120"/>
                <a:ea typeface="華康儷宋 Std W5" panose="02020500000000000000" pitchFamily="18" charset="-120"/>
              </a:rPr>
              <a:t>）</a:t>
            </a:r>
            <a:r>
              <a:rPr lang="zh-TW" altLang="en-US" sz="2800" dirty="0">
                <a:solidFill>
                  <a:prstClr val="black"/>
                </a:solidFill>
                <a:ea typeface="華康儷宋 Std W3" panose="02020300000000000000" pitchFamily="18" charset="-120"/>
              </a:rPr>
              <a:t>行為對虛擬世界的</a:t>
            </a:r>
            <a:r>
              <a:rPr lang="zh-TW" altLang="en-US" sz="2800" dirty="0">
                <a:solidFill>
                  <a:prstClr val="black"/>
                </a:solidFill>
                <a:latin typeface="華康儷宋 Std W5" panose="02020500000000000000" pitchFamily="18" charset="-120"/>
                <a:ea typeface="華康儷宋 Std W5" panose="02020500000000000000" pitchFamily="18" charset="-120"/>
              </a:rPr>
              <a:t>影響、發生原因和應對策略，並確定潛在的目標和加害者。</a:t>
            </a:r>
            <a:endParaRPr lang="en-US" altLang="zh-TW" sz="2800" dirty="0">
              <a:solidFill>
                <a:prstClr val="black"/>
              </a:solidFill>
              <a:latin typeface="華康儷宋 Std W5" panose="02020500000000000000" pitchFamily="18" charset="-120"/>
              <a:ea typeface="華康儷宋 Std W5" panose="02020500000000000000" pitchFamily="18" charset="-120"/>
            </a:endParaRPr>
          </a:p>
          <a:p>
            <a:pPr>
              <a:lnSpc>
                <a:spcPct val="150000"/>
              </a:lnSpc>
              <a:defRPr/>
            </a:pPr>
            <a:r>
              <a:rPr lang="zh-TW" altLang="en-US" sz="3600" dirty="0">
                <a:solidFill>
                  <a:prstClr val="black"/>
                </a:solidFill>
                <a:latin typeface="華康儷宋 Std W5" panose="02020500000000000000" pitchFamily="18" charset="-120"/>
                <a:ea typeface="華康儷宋 Std W5" panose="02020500000000000000" pitchFamily="18" charset="-120"/>
              </a:rPr>
              <a:t>方法限制和未來研究建議 </a:t>
            </a:r>
            <a:endParaRPr lang="en-US" altLang="zh-TW" sz="3600" dirty="0">
              <a:solidFill>
                <a:prstClr val="black"/>
              </a:solidFill>
              <a:latin typeface="華康儷宋 Std W5" panose="02020500000000000000" pitchFamily="18" charset="-120"/>
              <a:ea typeface="華康儷宋 Std W5" panose="02020500000000000000" pitchFamily="18" charset="-120"/>
            </a:endParaRPr>
          </a:p>
          <a:p>
            <a:pPr lvl="1">
              <a:lnSpc>
                <a:spcPct val="150000"/>
              </a:lnSpc>
              <a:defRPr/>
            </a:pPr>
            <a:r>
              <a:rPr lang="zh-TW" altLang="en-US" dirty="0">
                <a:solidFill>
                  <a:prstClr val="black"/>
                </a:solidFill>
                <a:ea typeface="華康儷宋 Std W3" panose="02020300000000000000" pitchFamily="18" charset="-120"/>
              </a:rPr>
              <a:t>若將研究結果衍生其他虛擬遊戲世界中，可能不能充分地反映</a:t>
            </a:r>
            <a:r>
              <a:rPr lang="en-US" altLang="zh-TW" dirty="0">
                <a:solidFill>
                  <a:prstClr val="black"/>
                </a:solidFill>
                <a:ea typeface="華康儷宋 Std W3" panose="02020300000000000000" pitchFamily="18" charset="-120"/>
              </a:rPr>
              <a:t>《</a:t>
            </a:r>
            <a:r>
              <a:rPr lang="zh-TW" altLang="en-US" dirty="0">
                <a:solidFill>
                  <a:prstClr val="black"/>
                </a:solidFill>
                <a:ea typeface="華康儷宋 Std W3" panose="02020300000000000000" pitchFamily="18" charset="-120"/>
              </a:rPr>
              <a:t>第二人生</a:t>
            </a:r>
            <a:r>
              <a:rPr lang="en-US" altLang="zh-TW" dirty="0">
                <a:solidFill>
                  <a:prstClr val="black"/>
                </a:solidFill>
                <a:ea typeface="華康儷宋 Std W3" panose="02020300000000000000" pitchFamily="18" charset="-120"/>
              </a:rPr>
              <a:t>》</a:t>
            </a:r>
            <a:r>
              <a:rPr lang="zh-TW" altLang="en-US" dirty="0">
                <a:solidFill>
                  <a:prstClr val="black"/>
                </a:solidFill>
                <a:ea typeface="華康儷宋 Std W3" panose="02020300000000000000" pitchFamily="18" charset="-120"/>
              </a:rPr>
              <a:t>用戶的經驗。</a:t>
            </a:r>
            <a:endParaRPr lang="en-US" altLang="zh-TW" dirty="0">
              <a:solidFill>
                <a:prstClr val="black"/>
              </a:solidFill>
              <a:ea typeface="華康儷宋 Std W3" panose="02020300000000000000" pitchFamily="18" charset="-120"/>
            </a:endParaRPr>
          </a:p>
          <a:p>
            <a:pPr lvl="1">
              <a:lnSpc>
                <a:spcPct val="150000"/>
              </a:lnSpc>
              <a:defRPr/>
            </a:pPr>
            <a:r>
              <a:rPr lang="zh-TW" altLang="en-US" dirty="0">
                <a:solidFill>
                  <a:prstClr val="black"/>
                </a:solidFill>
                <a:ea typeface="華康儷宋 Std W3" panose="02020300000000000000" pitchFamily="18" charset="-120"/>
              </a:rPr>
              <a:t>制定新定量方法（</a:t>
            </a:r>
            <a:r>
              <a:rPr lang="en-US" altLang="zh-TW" dirty="0">
                <a:solidFill>
                  <a:prstClr val="black"/>
                </a:solidFill>
                <a:latin typeface="華康儷宋 Std W3" panose="02020300000000000000" pitchFamily="18" charset="-120"/>
                <a:ea typeface="華康儷宋 Std W3" panose="02020300000000000000" pitchFamily="18" charset="-120"/>
              </a:rPr>
              <a:t>Quantitative methods</a:t>
            </a:r>
            <a:r>
              <a:rPr lang="zh-TW" altLang="en-US" dirty="0">
                <a:solidFill>
                  <a:prstClr val="black"/>
                </a:solidFill>
                <a:ea typeface="華康儷宋 Std W3" panose="02020300000000000000" pitchFamily="18" charset="-120"/>
              </a:rPr>
              <a:t>）。</a:t>
            </a:r>
            <a:endParaRPr lang="en-US" altLang="zh-TW" dirty="0">
              <a:solidFill>
                <a:prstClr val="black"/>
              </a:solidFill>
              <a:ea typeface="華康儷宋 Std W3" panose="02020300000000000000" pitchFamily="18" charset="-120"/>
            </a:endParaRPr>
          </a:p>
          <a:p>
            <a:pPr lvl="1">
              <a:lnSpc>
                <a:spcPct val="150000"/>
              </a:lnSpc>
              <a:defRPr/>
            </a:pPr>
            <a:r>
              <a:rPr lang="zh-TW" altLang="en-US" dirty="0">
                <a:solidFill>
                  <a:prstClr val="black"/>
                </a:solidFill>
                <a:latin typeface="華康儷宋 Std W5" panose="02020500000000000000" pitchFamily="18" charset="-120"/>
                <a:ea typeface="華康儷宋 Std W5" panose="02020500000000000000" pitchFamily="18" charset="-120"/>
              </a:rPr>
              <a:t>對於霸凌研究而言，虛擬世界提供了潛在的機會。</a:t>
            </a:r>
            <a:endParaRPr kumimoji="0" lang="en-US" altLang="zh-TW"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altLang="zh-TW" sz="3200"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2" name="Freeform 7">
            <a:extLst>
              <a:ext uri="{FF2B5EF4-FFF2-40B4-BE49-F238E27FC236}">
                <a16:creationId xmlns:a16="http://schemas.microsoft.com/office/drawing/2014/main" id="{55C76A83-4A37-D56B-40C8-B0CCD5117408}"/>
              </a:ext>
            </a:extLst>
          </p:cNvPr>
          <p:cNvSpPr/>
          <p:nvPr/>
        </p:nvSpPr>
        <p:spPr>
          <a:xfrm>
            <a:off x="1029556" y="336462"/>
            <a:ext cx="1689581" cy="1730082"/>
          </a:xfrm>
          <a:custGeom>
            <a:avLst/>
            <a:gdLst/>
            <a:ahLst/>
            <a:cxnLst/>
            <a:rect l="l" t="t" r="r" b="b"/>
            <a:pathLst>
              <a:path w="7760625" h="7946657">
                <a:moveTo>
                  <a:pt x="0" y="0"/>
                </a:moveTo>
                <a:lnTo>
                  <a:pt x="7760625" y="0"/>
                </a:lnTo>
                <a:lnTo>
                  <a:pt x="7760625" y="7946657"/>
                </a:lnTo>
                <a:lnTo>
                  <a:pt x="0" y="7946657"/>
                </a:lnTo>
                <a:lnTo>
                  <a:pt x="0" y="0"/>
                </a:lnTo>
                <a:close/>
              </a:path>
            </a:pathLst>
          </a:custGeom>
          <a:blipFill>
            <a:blip r:embed="rId5"/>
            <a:stretch>
              <a:fillRect b="-55631"/>
            </a:stretch>
          </a:blipFill>
        </p:spPr>
        <p:txBody>
          <a:bodyPr/>
          <a:lstStyle/>
          <a:p>
            <a:endParaRPr lang="zh-TW" altLang="en-US"/>
          </a:p>
        </p:txBody>
      </p:sp>
      <p:sp>
        <p:nvSpPr>
          <p:cNvPr id="4" name="標題 1">
            <a:extLst>
              <a:ext uri="{FF2B5EF4-FFF2-40B4-BE49-F238E27FC236}">
                <a16:creationId xmlns:a16="http://schemas.microsoft.com/office/drawing/2014/main" id="{DF5F1814-2C9E-AEA0-20A3-F39DFAA80543}"/>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a:latin typeface="華康儷宋 Std W5" panose="02020500000000000000" pitchFamily="18" charset="-120"/>
                <a:ea typeface="華康儷宋 Std W5" panose="02020500000000000000" pitchFamily="18" charset="-120"/>
              </a:rPr>
              <a:t>結論</a:t>
            </a:r>
          </a:p>
        </p:txBody>
      </p:sp>
    </p:spTree>
    <p:extLst>
      <p:ext uri="{BB962C8B-B14F-4D97-AF65-F5344CB8AC3E}">
        <p14:creationId xmlns:p14="http://schemas.microsoft.com/office/powerpoint/2010/main" val="2423859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B39B5"/>
        </a:solidFill>
        <a:effectLst/>
      </p:bgPr>
    </p:bg>
    <p:spTree>
      <p:nvGrpSpPr>
        <p:cNvPr id="1" name=""/>
        <p:cNvGrpSpPr/>
        <p:nvPr/>
      </p:nvGrpSpPr>
      <p:grpSpPr>
        <a:xfrm>
          <a:off x="0" y="0"/>
          <a:ext cx="0" cy="0"/>
          <a:chOff x="0" y="0"/>
          <a:chExt cx="0" cy="0"/>
        </a:xfrm>
      </p:grpSpPr>
      <p:grpSp>
        <p:nvGrpSpPr>
          <p:cNvPr id="5" name="Group 5"/>
          <p:cNvGrpSpPr/>
          <p:nvPr/>
        </p:nvGrpSpPr>
        <p:grpSpPr>
          <a:xfrm>
            <a:off x="838967" y="674067"/>
            <a:ext cx="8566686" cy="8566686"/>
            <a:chOff x="0" y="0"/>
            <a:chExt cx="11422248" cy="11422248"/>
          </a:xfrm>
        </p:grpSpPr>
        <p:grpSp>
          <p:nvGrpSpPr>
            <p:cNvPr id="6" name="Group 6"/>
            <p:cNvGrpSpPr/>
            <p:nvPr/>
          </p:nvGrpSpPr>
          <p:grpSpPr>
            <a:xfrm>
              <a:off x="0" y="0"/>
              <a:ext cx="11422248" cy="1142224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8" name="Group 8"/>
            <p:cNvGrpSpPr/>
            <p:nvPr/>
          </p:nvGrpSpPr>
          <p:grpSpPr>
            <a:xfrm>
              <a:off x="928641" y="909160"/>
              <a:ext cx="9564966" cy="956496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10" name="Freeform 10"/>
          <p:cNvSpPr/>
          <p:nvPr/>
        </p:nvSpPr>
        <p:spPr>
          <a:xfrm rot="1398259">
            <a:off x="994249" y="3077541"/>
            <a:ext cx="1351028" cy="1063627"/>
          </a:xfrm>
          <a:custGeom>
            <a:avLst/>
            <a:gdLst/>
            <a:ahLst/>
            <a:cxnLst/>
            <a:rect l="l" t="t" r="r" b="b"/>
            <a:pathLst>
              <a:path w="1351028" h="1063627">
                <a:moveTo>
                  <a:pt x="0" y="0"/>
                </a:moveTo>
                <a:lnTo>
                  <a:pt x="1351028" y="0"/>
                </a:lnTo>
                <a:lnTo>
                  <a:pt x="1351028" y="1063627"/>
                </a:lnTo>
                <a:lnTo>
                  <a:pt x="0" y="106362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1" name="Freeform 11"/>
          <p:cNvSpPr/>
          <p:nvPr/>
        </p:nvSpPr>
        <p:spPr>
          <a:xfrm rot="-2866642" flipH="1">
            <a:off x="7287925" y="985538"/>
            <a:ext cx="1291543" cy="1016796"/>
          </a:xfrm>
          <a:custGeom>
            <a:avLst/>
            <a:gdLst/>
            <a:ahLst/>
            <a:cxnLst/>
            <a:rect l="l" t="t" r="r" b="b"/>
            <a:pathLst>
              <a:path w="1291543" h="1016796">
                <a:moveTo>
                  <a:pt x="1291543" y="0"/>
                </a:moveTo>
                <a:lnTo>
                  <a:pt x="0" y="0"/>
                </a:lnTo>
                <a:lnTo>
                  <a:pt x="0" y="1016797"/>
                </a:lnTo>
                <a:lnTo>
                  <a:pt x="1291543" y="1016797"/>
                </a:lnTo>
                <a:lnTo>
                  <a:pt x="1291543"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a:off x="1117369" y="6113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2375680" y="396801"/>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4" name="Freeform 14"/>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15" name="Group 15"/>
          <p:cNvGrpSpPr/>
          <p:nvPr/>
        </p:nvGrpSpPr>
        <p:grpSpPr>
          <a:xfrm>
            <a:off x="14983313" y="9428029"/>
            <a:ext cx="2676717" cy="200365"/>
            <a:chOff x="0" y="9216"/>
            <a:chExt cx="3568956" cy="267153"/>
          </a:xfrm>
        </p:grpSpPr>
        <p:grpSp>
          <p:nvGrpSpPr>
            <p:cNvPr id="16" name="Group 16"/>
            <p:cNvGrpSpPr/>
            <p:nvPr/>
          </p:nvGrpSpPr>
          <p:grpSpPr>
            <a:xfrm>
              <a:off x="3301803" y="9216"/>
              <a:ext cx="267153" cy="267153"/>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8" name="TextBox 18"/>
            <p:cNvSpPr txBox="1"/>
            <p:nvPr/>
          </p:nvSpPr>
          <p:spPr>
            <a:xfrm>
              <a:off x="0" y="19051"/>
              <a:ext cx="3088834" cy="239381"/>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48</a:t>
              </a:r>
              <a:endParaRPr lang="en-US" sz="1400" spc="70" dirty="0">
                <a:solidFill>
                  <a:srgbClr val="FFFFFF"/>
                </a:solidFill>
                <a:latin typeface="Montserrat Classic"/>
              </a:endParaRPr>
            </a:p>
          </p:txBody>
        </p:sp>
      </p:grpSp>
      <p:sp>
        <p:nvSpPr>
          <p:cNvPr id="19" name="Freeform 19"/>
          <p:cNvSpPr/>
          <p:nvPr/>
        </p:nvSpPr>
        <p:spPr>
          <a:xfrm rot="-1288589">
            <a:off x="7529370" y="3628886"/>
            <a:ext cx="1181173" cy="1561648"/>
          </a:xfrm>
          <a:custGeom>
            <a:avLst/>
            <a:gdLst/>
            <a:ahLst/>
            <a:cxnLst/>
            <a:rect l="l" t="t" r="r" b="b"/>
            <a:pathLst>
              <a:path w="1181173" h="1561648">
                <a:moveTo>
                  <a:pt x="0" y="0"/>
                </a:moveTo>
                <a:lnTo>
                  <a:pt x="1181173" y="0"/>
                </a:lnTo>
                <a:lnTo>
                  <a:pt x="1181173" y="1561648"/>
                </a:lnTo>
                <a:lnTo>
                  <a:pt x="0" y="1561648"/>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2" name="Freeform 3">
            <a:extLst>
              <a:ext uri="{FF2B5EF4-FFF2-40B4-BE49-F238E27FC236}">
                <a16:creationId xmlns:a16="http://schemas.microsoft.com/office/drawing/2014/main" id="{EDBCA501-AA05-073E-E1BF-BF22166091DA}"/>
              </a:ext>
            </a:extLst>
          </p:cNvPr>
          <p:cNvSpPr/>
          <p:nvPr/>
        </p:nvSpPr>
        <p:spPr>
          <a:xfrm>
            <a:off x="2918639" y="1493936"/>
            <a:ext cx="12892567" cy="10547731"/>
          </a:xfrm>
          <a:custGeom>
            <a:avLst/>
            <a:gdLst/>
            <a:ahLst/>
            <a:cxnLst/>
            <a:rect l="l" t="t" r="r" b="b"/>
            <a:pathLst>
              <a:path w="10059099" h="8229600">
                <a:moveTo>
                  <a:pt x="0" y="0"/>
                </a:moveTo>
                <a:lnTo>
                  <a:pt x="10059099" y="0"/>
                </a:lnTo>
                <a:lnTo>
                  <a:pt x="10059099" y="8229600"/>
                </a:lnTo>
                <a:lnTo>
                  <a:pt x="0" y="8229600"/>
                </a:lnTo>
                <a:lnTo>
                  <a:pt x="0" y="0"/>
                </a:lnTo>
                <a:close/>
              </a:path>
            </a:pathLst>
          </a:custGeom>
          <a:blipFill>
            <a:blip r:embed="rId10"/>
            <a:stretch>
              <a:fillRect/>
            </a:stretch>
          </a:blipFill>
        </p:spPr>
        <p:txBody>
          <a:bodyPr/>
          <a:lstStyle/>
          <a:p>
            <a:endParaRPr lang="zh-TW" altLang="en-US"/>
          </a:p>
        </p:txBody>
      </p:sp>
      <p:sp>
        <p:nvSpPr>
          <p:cNvPr id="2" name="文字方塊 1">
            <a:extLst>
              <a:ext uri="{FF2B5EF4-FFF2-40B4-BE49-F238E27FC236}">
                <a16:creationId xmlns:a16="http://schemas.microsoft.com/office/drawing/2014/main" id="{506E3EE1-7A88-E924-3400-B63C4730125E}"/>
              </a:ext>
            </a:extLst>
          </p:cNvPr>
          <p:cNvSpPr txBox="1"/>
          <p:nvPr/>
        </p:nvSpPr>
        <p:spPr>
          <a:xfrm>
            <a:off x="8167931" y="3152827"/>
            <a:ext cx="6270073" cy="1862048"/>
          </a:xfrm>
          <a:prstGeom prst="rect">
            <a:avLst/>
          </a:prstGeom>
          <a:noFill/>
        </p:spPr>
        <p:txBody>
          <a:bodyPr wrap="square" rtlCol="0">
            <a:spAutoFit/>
          </a:bodyPr>
          <a:lstStyle/>
          <a:p>
            <a:r>
              <a:rPr lang="zh-TW" altLang="en-US" sz="11500">
                <a:solidFill>
                  <a:schemeClr val="bg1"/>
                </a:solidFill>
                <a:latin typeface="華康雅風體 Std W3" panose="00050300000000000000" pitchFamily="18" charset="-120"/>
                <a:ea typeface="華康雅風體 Std W3" panose="00050300000000000000" pitchFamily="18" charset="-120"/>
              </a:rPr>
              <a:t>謝謝聆聽</a:t>
            </a:r>
          </a:p>
        </p:txBody>
      </p:sp>
    </p:spTree>
    <p:extLst>
      <p:ext uri="{BB962C8B-B14F-4D97-AF65-F5344CB8AC3E}">
        <p14:creationId xmlns:p14="http://schemas.microsoft.com/office/powerpoint/2010/main" val="59868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B3F9288F-8CF8-E29C-5BCA-0F986EC1D847}"/>
              </a:ext>
            </a:extLst>
          </p:cNvPr>
          <p:cNvSpPr/>
          <p:nvPr/>
        </p:nvSpPr>
        <p:spPr>
          <a:xfrm>
            <a:off x="816441" y="274637"/>
            <a:ext cx="1748260" cy="2035425"/>
          </a:xfrm>
          <a:custGeom>
            <a:avLst/>
            <a:gdLst/>
            <a:ahLst/>
            <a:cxnLst/>
            <a:rect l="l" t="t" r="r" b="b"/>
            <a:pathLst>
              <a:path w="7927321" h="9229442">
                <a:moveTo>
                  <a:pt x="0" y="0"/>
                </a:moveTo>
                <a:lnTo>
                  <a:pt x="7927320" y="0"/>
                </a:lnTo>
                <a:lnTo>
                  <a:pt x="7927320" y="9229442"/>
                </a:lnTo>
                <a:lnTo>
                  <a:pt x="0" y="9229442"/>
                </a:lnTo>
                <a:lnTo>
                  <a:pt x="0" y="0"/>
                </a:lnTo>
                <a:close/>
              </a:path>
            </a:pathLst>
          </a:custGeom>
          <a:blipFill>
            <a:blip r:embed="rId3"/>
            <a:stretch>
              <a:fillRect b="-38814"/>
            </a:stretch>
          </a:blipFill>
        </p:spPr>
        <p:txBody>
          <a:bodyPr/>
          <a:lstStyle/>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2">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dirty="0">
                  <a:ln>
                    <a:noFill/>
                  </a:ln>
                  <a:solidFill>
                    <a:schemeClr val="accent2">
                      <a:lumMod val="50000"/>
                    </a:schemeClr>
                  </a:solidFill>
                  <a:effectLst/>
                  <a:uLnTx/>
                  <a:uFillTx/>
                  <a:latin typeface="Montserrat Classic Bold"/>
                  <a:ea typeface="+mn-ea"/>
                  <a:cs typeface="+mn-cs"/>
                </a:rPr>
                <a:t>05</a:t>
              </a:r>
              <a:endParaRPr kumimoji="0" lang="en-US" sz="1400" b="0" i="0" u="none" strike="noStrike" kern="1200" cap="none" spc="70" normalizeH="0" baseline="0" noProof="0" dirty="0">
                <a:ln>
                  <a:noFill/>
                </a:ln>
                <a:solidFill>
                  <a:schemeClr val="accent2">
                    <a:lumMod val="50000"/>
                  </a:schemeClr>
                </a:solidFill>
                <a:effectLst/>
                <a:uLnTx/>
                <a:uFillTx/>
                <a:latin typeface="Montserrat Classic"/>
                <a:ea typeface="+mn-ea"/>
                <a:cs typeface="+mn-cs"/>
              </a:endParaRPr>
            </a:p>
          </p:txBody>
        </p:sp>
      </p:gr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chemeClr val="accent2">
              <a:lumMod val="20000"/>
              <a:lumOff val="80000"/>
            </a:schemeClr>
          </a:solidFill>
        </p:spPr>
        <p:txBody>
          <a:bodyPr>
            <a:normAutofit/>
          </a:bodyPr>
          <a:lstStyle/>
          <a:p>
            <a:pPr>
              <a:lnSpc>
                <a:spcPct val="150000"/>
              </a:lnSpc>
            </a:pPr>
            <a:r>
              <a:rPr lang="zh-TW" altLang="en-US" dirty="0">
                <a:latin typeface="華康儷宋 Std W3" panose="02020300000000000000" pitchFamily="18" charset="-120"/>
                <a:ea typeface="華康儷宋 Std W3" panose="02020300000000000000" pitchFamily="18" charset="-120"/>
              </a:rPr>
              <a:t>虛擬世界是電腦模擬的三維環境，使用者以虛擬化身代表身份。</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最初被視為遊戲平台，但已演變成更普遍的社交和商業互動形式。</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將成為未來主要的網絡資訊存取方式。</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是其中一個流行的虛擬世界，對流行文化、商業和教育產生影響，包括舉辦音樂會、商業活動和教育課程。</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社會科學家認為，可用於</a:t>
            </a:r>
            <a:r>
              <a:rPr lang="zh-TW" altLang="en-US" dirty="0">
                <a:solidFill>
                  <a:srgbClr val="FF0000"/>
                </a:solidFill>
                <a:latin typeface="華康儷宋 Std W3" panose="02020300000000000000" pitchFamily="18" charset="-120"/>
                <a:ea typeface="華康儷宋 Std W3" panose="02020300000000000000" pitchFamily="18" charset="-120"/>
              </a:rPr>
              <a:t>創建社會科學實驗室進行研究</a:t>
            </a:r>
            <a:r>
              <a:rPr lang="zh-TW" altLang="en-US" dirty="0">
                <a:latin typeface="華康儷宋 Std W3" panose="02020300000000000000" pitchFamily="18" charset="-120"/>
                <a:ea typeface="華康儷宋 Std W3" panose="02020300000000000000" pitchFamily="18" charset="-120"/>
              </a:rPr>
              <a:t>。</a:t>
            </a:r>
            <a:endParaRPr lang="en-US" altLang="zh-TW"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本文探討了</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中的負面行為「</a:t>
            </a:r>
            <a:r>
              <a:rPr lang="zh-TW" altLang="en-US" dirty="0">
                <a:solidFill>
                  <a:srgbClr val="FF0000"/>
                </a:solidFill>
                <a:latin typeface="華康儷宋 Std W3" panose="02020300000000000000" pitchFamily="18" charset="-120"/>
                <a:ea typeface="華康儷宋 Std W3" panose="02020300000000000000" pitchFamily="18" charset="-120"/>
              </a:rPr>
              <a:t>惡意破壞</a:t>
            </a:r>
            <a:r>
              <a:rPr lang="zh-TW" altLang="en-US" dirty="0">
                <a:latin typeface="華康儷宋 Std W3" panose="02020300000000000000" pitchFamily="18" charset="-120"/>
                <a:ea typeface="華康儷宋 Std W3" panose="02020300000000000000" pitchFamily="18" charset="-120"/>
              </a:rPr>
              <a:t>」</a:t>
            </a:r>
          </a:p>
          <a:p>
            <a:endParaRPr lang="zh-TW" altLang="en-US" dirty="0">
              <a:latin typeface="華康儷宋 Std W3" panose="02020300000000000000" pitchFamily="18" charset="-120"/>
              <a:ea typeface="華康儷宋 Std W3" panose="02020300000000000000" pitchFamily="18" charset="-120"/>
            </a:endParaRPr>
          </a:p>
        </p:txBody>
      </p:sp>
      <p:sp>
        <p:nvSpPr>
          <p:cNvPr id="13" name="標題 1">
            <a:extLst>
              <a:ext uri="{FF2B5EF4-FFF2-40B4-BE49-F238E27FC236}">
                <a16:creationId xmlns:a16="http://schemas.microsoft.com/office/drawing/2014/main" id="{E8491066-7A64-1DDA-FEF3-014A476FD1D3}"/>
              </a:ext>
            </a:extLst>
          </p:cNvPr>
          <p:cNvSpPr txBox="1">
            <a:spLocks/>
          </p:cNvSpPr>
          <p:nvPr/>
        </p:nvSpPr>
        <p:spPr>
          <a:xfrm>
            <a:off x="457200" y="274638"/>
            <a:ext cx="16170442"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a:latin typeface="華康儷宋 Std W5" panose="02020500000000000000" pitchFamily="18" charset="-120"/>
                <a:ea typeface="華康儷宋 Std W5" panose="02020500000000000000" pitchFamily="18" charset="-120"/>
              </a:rPr>
              <a:t>          簡介</a:t>
            </a:r>
          </a:p>
        </p:txBody>
      </p:sp>
      <p:pic>
        <p:nvPicPr>
          <p:cNvPr id="14" name="圖片 13" descr="一張含有 文字, 字型, 螢幕擷取畫面, 行 的圖片&#10;&#10;自動產生的描述">
            <a:extLst>
              <a:ext uri="{FF2B5EF4-FFF2-40B4-BE49-F238E27FC236}">
                <a16:creationId xmlns:a16="http://schemas.microsoft.com/office/drawing/2014/main" id="{49A75E79-C0A0-64FE-C4D8-DDF4AC7AE25A}"/>
              </a:ext>
            </a:extLst>
          </p:cNvPr>
          <p:cNvPicPr>
            <a:picLocks noChangeAspect="1"/>
          </p:cNvPicPr>
          <p:nvPr/>
        </p:nvPicPr>
        <p:blipFill>
          <a:blip r:embed="rId6"/>
          <a:stretch>
            <a:fillRect/>
          </a:stretch>
        </p:blipFill>
        <p:spPr>
          <a:xfrm>
            <a:off x="7784837" y="361532"/>
            <a:ext cx="8842805" cy="1382129"/>
          </a:xfrm>
          <a:prstGeom prst="rect">
            <a:avLst/>
          </a:prstGeom>
        </p:spPr>
      </p:pic>
    </p:spTree>
    <p:extLst>
      <p:ext uri="{BB962C8B-B14F-4D97-AF65-F5344CB8AC3E}">
        <p14:creationId xmlns:p14="http://schemas.microsoft.com/office/powerpoint/2010/main" val="289376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F6261E96-01A9-F4B8-76FA-6D7F59EB2315}"/>
              </a:ext>
            </a:extLst>
          </p:cNvPr>
          <p:cNvSpPr/>
          <p:nvPr/>
        </p:nvSpPr>
        <p:spPr>
          <a:xfrm>
            <a:off x="816441" y="274637"/>
            <a:ext cx="1748260" cy="2035425"/>
          </a:xfrm>
          <a:custGeom>
            <a:avLst/>
            <a:gdLst/>
            <a:ahLst/>
            <a:cxnLst/>
            <a:rect l="l" t="t" r="r" b="b"/>
            <a:pathLst>
              <a:path w="7927321" h="9229442">
                <a:moveTo>
                  <a:pt x="0" y="0"/>
                </a:moveTo>
                <a:lnTo>
                  <a:pt x="7927320" y="0"/>
                </a:lnTo>
                <a:lnTo>
                  <a:pt x="7927320" y="9229442"/>
                </a:lnTo>
                <a:lnTo>
                  <a:pt x="0" y="9229442"/>
                </a:lnTo>
                <a:lnTo>
                  <a:pt x="0" y="0"/>
                </a:lnTo>
                <a:close/>
              </a:path>
            </a:pathLst>
          </a:custGeom>
          <a:blipFill>
            <a:blip r:embed="rId3"/>
            <a:stretch>
              <a:fillRect b="-388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2">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dirty="0">
                  <a:ln>
                    <a:noFill/>
                  </a:ln>
                  <a:solidFill>
                    <a:schemeClr val="accent2">
                      <a:lumMod val="50000"/>
                    </a:schemeClr>
                  </a:solidFill>
                  <a:effectLst/>
                  <a:uLnTx/>
                  <a:uFillTx/>
                  <a:latin typeface="Montserrat Classic Bold"/>
                  <a:ea typeface="+mn-ea"/>
                  <a:cs typeface="+mn-cs"/>
                </a:rPr>
                <a:t>06</a:t>
              </a:r>
              <a:endParaRPr kumimoji="0" lang="en-US" sz="1400" b="0" i="0" u="none" strike="noStrike" kern="1200" cap="none" spc="70" normalizeH="0" baseline="0" noProof="0" dirty="0">
                <a:ln>
                  <a:noFill/>
                </a:ln>
                <a:solidFill>
                  <a:schemeClr val="accent2">
                    <a:lumMod val="50000"/>
                  </a:schemeClr>
                </a:solidFill>
                <a:effectLst/>
                <a:uLnTx/>
                <a:uFillTx/>
                <a:latin typeface="Montserrat Classic"/>
                <a:ea typeface="+mn-ea"/>
                <a:cs typeface="+mn-cs"/>
              </a:endParaRPr>
            </a:p>
          </p:txBody>
        </p:sp>
      </p:gr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chemeClr val="accent2">
              <a:lumMod val="20000"/>
              <a:lumOff val="80000"/>
            </a:schemeClr>
          </a:solidFill>
        </p:spPr>
        <p:txBody>
          <a:bodyPr/>
          <a:lstStyle/>
          <a:p>
            <a:pPr marL="514350"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識別</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中的惡意行為作為虛擬世界的代表，並檢查與其他環境（例如學校或工作場所）中看到的行為的相似性或差異。</a:t>
            </a:r>
          </a:p>
          <a:p>
            <a:pPr marL="514350"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審查受害者對此類行為影響的看法。</a:t>
            </a:r>
          </a:p>
          <a:p>
            <a:pPr marL="514350"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評估惡意破壞發生的潛在原因以及打擊此類行為的可能選擇。</a:t>
            </a:r>
          </a:p>
          <a:p>
            <a:pPr marL="514350" indent="-514350">
              <a:lnSpc>
                <a:spcPct val="150000"/>
              </a:lnSpc>
              <a:buFont typeface="+mj-lt"/>
              <a:buAutoNum type="arabicPeriod"/>
            </a:pPr>
            <a:r>
              <a:rPr lang="zh-TW" altLang="en-US" dirty="0">
                <a:latin typeface="華康儷宋 Std W3" panose="02020300000000000000" pitchFamily="18" charset="-120"/>
                <a:ea typeface="華康儷宋 Std W3" panose="02020300000000000000" pitchFamily="18" charset="-120"/>
              </a:rPr>
              <a:t>試著量化找出可能的目標和肇事者。</a:t>
            </a:r>
            <a:endParaRPr lang="en-US" altLang="zh-TW" dirty="0">
              <a:latin typeface="華康儷宋 Std W3" panose="02020300000000000000" pitchFamily="18" charset="-120"/>
              <a:ea typeface="華康儷宋 Std W3" panose="02020300000000000000" pitchFamily="18" charset="-120"/>
            </a:endParaRPr>
          </a:p>
          <a:p>
            <a:pPr marL="514350" indent="-514350">
              <a:buFont typeface="+mj-lt"/>
              <a:buAutoNum type="arabicPeriod"/>
            </a:pPr>
            <a:endParaRPr lang="en-US" altLang="zh-TW" dirty="0">
              <a:latin typeface="華康儷宋 Std W3" panose="02020300000000000000" pitchFamily="18" charset="-120"/>
              <a:ea typeface="華康儷宋 Std W3" panose="02020300000000000000" pitchFamily="18" charset="-120"/>
            </a:endParaRPr>
          </a:p>
          <a:p>
            <a:pPr marL="0" indent="0">
              <a:buNone/>
            </a:pPr>
            <a:r>
              <a:rPr lang="zh-TW" altLang="en-US" dirty="0">
                <a:latin typeface="華康儷宋 Std W3" panose="02020300000000000000" pitchFamily="18" charset="-120"/>
                <a:ea typeface="華康儷宋 Std W3" panose="02020300000000000000" pitchFamily="18" charset="-120"/>
              </a:rPr>
              <a:t>最終，惡意破壞在極端情況下可能導致悲劇，因此了解其原因及如何應對至關重要。</a:t>
            </a:r>
            <a:endParaRPr lang="en-US" altLang="zh-TW" dirty="0">
              <a:latin typeface="華康儷宋 Std W3" panose="02020300000000000000" pitchFamily="18" charset="-120"/>
              <a:ea typeface="華康儷宋 Std W3" panose="02020300000000000000" pitchFamily="18" charset="-120"/>
            </a:endParaRPr>
          </a:p>
          <a:p>
            <a:pPr marL="0" indent="0">
              <a:buNone/>
            </a:pPr>
            <a:endParaRPr lang="zh-TW" altLang="en-US" dirty="0">
              <a:latin typeface="華康儷宋 Std W3" panose="02020300000000000000" pitchFamily="18" charset="-120"/>
              <a:ea typeface="華康儷宋 Std W3" panose="02020300000000000000" pitchFamily="18" charset="-120"/>
            </a:endParaRPr>
          </a:p>
        </p:txBody>
      </p:sp>
      <p:sp>
        <p:nvSpPr>
          <p:cNvPr id="12" name="標題 1">
            <a:extLst>
              <a:ext uri="{FF2B5EF4-FFF2-40B4-BE49-F238E27FC236}">
                <a16:creationId xmlns:a16="http://schemas.microsoft.com/office/drawing/2014/main" id="{792ABA31-11D7-32AB-5A2C-E74C63923A2C}"/>
              </a:ext>
            </a:extLst>
          </p:cNvPr>
          <p:cNvSpPr txBox="1">
            <a:spLocks/>
          </p:cNvSpPr>
          <p:nvPr/>
        </p:nvSpPr>
        <p:spPr>
          <a:xfrm>
            <a:off x="457200" y="274638"/>
            <a:ext cx="16170442"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r>
              <a:rPr lang="zh-TW" altLang="en-US" sz="6000">
                <a:solidFill>
                  <a:prstClr val="black"/>
                </a:solidFill>
                <a:latin typeface="華康儷宋 Std W5" panose="02020500000000000000" pitchFamily="18" charset="-120"/>
                <a:ea typeface="華康儷宋 Std W5" panose="02020500000000000000" pitchFamily="18" charset="-120"/>
              </a:rPr>
              <a:t>研究目的</a:t>
            </a:r>
            <a:endPar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spTree>
    <p:extLst>
      <p:ext uri="{BB962C8B-B14F-4D97-AF65-F5344CB8AC3E}">
        <p14:creationId xmlns:p14="http://schemas.microsoft.com/office/powerpoint/2010/main" val="248194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B3F9288F-8CF8-E29C-5BCA-0F986EC1D847}"/>
              </a:ext>
            </a:extLst>
          </p:cNvPr>
          <p:cNvSpPr/>
          <p:nvPr/>
        </p:nvSpPr>
        <p:spPr>
          <a:xfrm>
            <a:off x="816441" y="274637"/>
            <a:ext cx="1748260" cy="2035425"/>
          </a:xfrm>
          <a:custGeom>
            <a:avLst/>
            <a:gdLst/>
            <a:ahLst/>
            <a:cxnLst/>
            <a:rect l="l" t="t" r="r" b="b"/>
            <a:pathLst>
              <a:path w="7927321" h="9229442">
                <a:moveTo>
                  <a:pt x="0" y="0"/>
                </a:moveTo>
                <a:lnTo>
                  <a:pt x="7927320" y="0"/>
                </a:lnTo>
                <a:lnTo>
                  <a:pt x="7927320" y="9229442"/>
                </a:lnTo>
                <a:lnTo>
                  <a:pt x="0" y="9229442"/>
                </a:lnTo>
                <a:lnTo>
                  <a:pt x="0" y="0"/>
                </a:lnTo>
                <a:close/>
              </a:path>
            </a:pathLst>
          </a:custGeom>
          <a:blipFill>
            <a:blip r:embed="rId3"/>
            <a:stretch>
              <a:fillRect b="-388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2">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dirty="0">
                  <a:ln>
                    <a:noFill/>
                  </a:ln>
                  <a:solidFill>
                    <a:schemeClr val="accent2">
                      <a:lumMod val="50000"/>
                    </a:schemeClr>
                  </a:solidFill>
                  <a:effectLst/>
                  <a:uLnTx/>
                  <a:uFillTx/>
                  <a:latin typeface="Montserrat Classic Bold"/>
                  <a:ea typeface="+mn-ea"/>
                  <a:cs typeface="+mn-cs"/>
                </a:rPr>
                <a:t>07</a:t>
              </a:r>
              <a:endParaRPr kumimoji="0" lang="en-US" sz="1400" b="0" i="0" u="none" strike="noStrike" kern="1200" cap="none" spc="70" normalizeH="0" baseline="0" noProof="0" dirty="0">
                <a:ln>
                  <a:noFill/>
                </a:ln>
                <a:solidFill>
                  <a:schemeClr val="accent2">
                    <a:lumMod val="50000"/>
                  </a:schemeClr>
                </a:solidFill>
                <a:effectLst/>
                <a:uLnTx/>
                <a:uFillTx/>
                <a:latin typeface="Montserrat Classic"/>
                <a:ea typeface="+mn-ea"/>
                <a:cs typeface="+mn-cs"/>
              </a:endParaRPr>
            </a:p>
          </p:txBody>
        </p:sp>
      </p:gr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chemeClr val="accent2">
              <a:lumMod val="20000"/>
              <a:lumOff val="80000"/>
            </a:schemeClr>
          </a:solidFill>
        </p:spPr>
        <p:txBody>
          <a:bodyPr>
            <a:normAutofit lnSpcReduction="10000"/>
          </a:bodyPr>
          <a:lstStyle/>
          <a:p>
            <a:pPr>
              <a:lnSpc>
                <a:spcPct val="150000"/>
              </a:lnSpc>
            </a:pPr>
            <a:r>
              <a:rPr lang="en-US" altLang="zh-TW">
                <a:latin typeface="華康儷宋 Std W3" panose="02020300000000000000" pitchFamily="18" charset="-120"/>
                <a:ea typeface="華康儷宋 Std W3" panose="02020300000000000000" pitchFamily="18" charset="-120"/>
              </a:rPr>
              <a:t>2009</a:t>
            </a:r>
            <a:r>
              <a:rPr lang="zh-TW" altLang="en-US" dirty="0">
                <a:latin typeface="華康儷宋 Std W3" panose="02020300000000000000" pitchFamily="18" charset="-120"/>
                <a:ea typeface="華康儷宋 Std W3" panose="02020300000000000000" pitchFamily="18" charset="-120"/>
              </a:rPr>
              <a:t>年</a:t>
            </a:r>
            <a:r>
              <a:rPr lang="en-US" altLang="zh-TW" dirty="0">
                <a:latin typeface="華康儷宋 Std W3" panose="02020300000000000000" pitchFamily="18" charset="-120"/>
                <a:ea typeface="華康儷宋 Std W3" panose="02020300000000000000" pitchFamily="18" charset="-120"/>
              </a:rPr>
              <a:t>1</a:t>
            </a:r>
            <a:r>
              <a:rPr lang="zh-TW" altLang="en-US" dirty="0">
                <a:latin typeface="華康儷宋 Std W3" panose="02020300000000000000" pitchFamily="18" charset="-120"/>
                <a:ea typeface="華康儷宋 Std W3" panose="02020300000000000000" pitchFamily="18" charset="-120"/>
              </a:rPr>
              <a:t>月擁有超過</a:t>
            </a:r>
            <a:r>
              <a:rPr lang="en-US" altLang="zh-TW" dirty="0">
                <a:solidFill>
                  <a:srgbClr val="FF0000"/>
                </a:solidFill>
                <a:latin typeface="華康儷宋 Std W3" panose="02020300000000000000" pitchFamily="18" charset="-120"/>
                <a:ea typeface="華康儷宋 Std W3" panose="02020300000000000000" pitchFamily="18" charset="-120"/>
              </a:rPr>
              <a:t>1600</a:t>
            </a:r>
            <a:r>
              <a:rPr lang="zh-TW" altLang="en-US" dirty="0">
                <a:solidFill>
                  <a:srgbClr val="FF0000"/>
                </a:solidFill>
                <a:latin typeface="華康儷宋 Std W3" panose="02020300000000000000" pitchFamily="18" charset="-120"/>
                <a:ea typeface="華康儷宋 Std W3" panose="02020300000000000000" pitchFamily="18" charset="-120"/>
              </a:rPr>
              <a:t>萬註冊用戶</a:t>
            </a:r>
            <a:r>
              <a:rPr lang="zh-TW" altLang="en-US" dirty="0">
                <a:latin typeface="華康儷宋 Std W3" panose="02020300000000000000" pitchFamily="18" charset="-120"/>
                <a:ea typeface="華康儷宋 Std W3" panose="02020300000000000000" pitchFamily="18" charset="-120"/>
              </a:rPr>
              <a:t>大約有</a:t>
            </a:r>
            <a:r>
              <a:rPr lang="en-US" altLang="zh-TW" dirty="0">
                <a:solidFill>
                  <a:srgbClr val="FF0000"/>
                </a:solidFill>
                <a:latin typeface="華康儷宋 Std W3" panose="02020300000000000000" pitchFamily="18" charset="-120"/>
                <a:ea typeface="華康儷宋 Std W3" panose="02020300000000000000" pitchFamily="18" charset="-120"/>
              </a:rPr>
              <a:t>3</a:t>
            </a:r>
            <a:r>
              <a:rPr lang="zh-TW" altLang="en-US" dirty="0">
                <a:solidFill>
                  <a:srgbClr val="FF0000"/>
                </a:solidFill>
                <a:latin typeface="華康儷宋 Std W3" panose="02020300000000000000" pitchFamily="18" charset="-120"/>
                <a:ea typeface="華康儷宋 Std W3" panose="02020300000000000000" pitchFamily="18" charset="-120"/>
              </a:rPr>
              <a:t>萬人同時</a:t>
            </a:r>
            <a:r>
              <a:rPr lang="zh-TW" altLang="en-US">
                <a:solidFill>
                  <a:srgbClr val="FF0000"/>
                </a:solidFill>
                <a:latin typeface="華康儷宋 Std W3" panose="02020300000000000000" pitchFamily="18" charset="-120"/>
                <a:ea typeface="華康儷宋 Std W3" panose="02020300000000000000" pitchFamily="18" charset="-120"/>
              </a:rPr>
              <a:t>在線</a:t>
            </a:r>
            <a:r>
              <a:rPr lang="zh-TW" altLang="en-US">
                <a:latin typeface="華康儷宋 Std W3" panose="02020300000000000000" pitchFamily="18" charset="-120"/>
                <a:ea typeface="華康儷宋 Std W3" panose="02020300000000000000" pitchFamily="18" charset="-120"/>
              </a:rPr>
              <a:t>，每月</a:t>
            </a:r>
            <a:r>
              <a:rPr lang="zh-TW" altLang="en-US" dirty="0">
                <a:latin typeface="華康儷宋 Std W3" panose="02020300000000000000" pitchFamily="18" charset="-120"/>
                <a:ea typeface="華康儷宋 Std W3" panose="02020300000000000000" pitchFamily="18" charset="-120"/>
              </a:rPr>
              <a:t>用戶時間達</a:t>
            </a:r>
            <a:r>
              <a:rPr lang="en-US" altLang="zh-TW" dirty="0">
                <a:solidFill>
                  <a:srgbClr val="FF0000"/>
                </a:solidFill>
                <a:latin typeface="華康儷宋 Std W3" panose="02020300000000000000" pitchFamily="18" charset="-120"/>
                <a:ea typeface="華康儷宋 Std W3" panose="02020300000000000000" pitchFamily="18" charset="-120"/>
              </a:rPr>
              <a:t>2000</a:t>
            </a:r>
            <a:r>
              <a:rPr lang="zh-TW" altLang="en-US" dirty="0">
                <a:solidFill>
                  <a:srgbClr val="FF0000"/>
                </a:solidFill>
                <a:latin typeface="華康儷宋 Std W3" panose="02020300000000000000" pitchFamily="18" charset="-120"/>
                <a:ea typeface="華康儷宋 Std W3" panose="02020300000000000000" pitchFamily="18" charset="-120"/>
              </a:rPr>
              <a:t>萬小時</a:t>
            </a:r>
            <a:r>
              <a:rPr lang="zh-TW" altLang="en-US" dirty="0">
                <a:latin typeface="華康儷宋 Std W3" panose="02020300000000000000" pitchFamily="18" charset="-120"/>
                <a:ea typeface="華康儷宋 Std W3" panose="02020300000000000000" pitchFamily="18" charset="-120"/>
              </a:rPr>
              <a:t>。</a:t>
            </a:r>
          </a:p>
          <a:p>
            <a:pPr>
              <a:lnSpc>
                <a:spcPct val="150000"/>
              </a:lnSpc>
            </a:pPr>
            <a:r>
              <a:rPr lang="zh-TW" altLang="en-US" dirty="0">
                <a:latin typeface="華康儷宋 Std W3" panose="02020300000000000000" pitchFamily="18" charset="-120"/>
                <a:ea typeface="華康儷宋 Std W3" panose="02020300000000000000" pitchFamily="18" charset="-120"/>
              </a:rPr>
              <a:t>大多數用戶來自美國和歐盟，年齡在</a:t>
            </a:r>
            <a:r>
              <a:rPr lang="en-US" altLang="zh-TW" dirty="0">
                <a:solidFill>
                  <a:srgbClr val="FF0000"/>
                </a:solidFill>
                <a:latin typeface="華康儷宋 Std W3" panose="02020300000000000000" pitchFamily="18" charset="-120"/>
                <a:ea typeface="華康儷宋 Std W3" panose="02020300000000000000" pitchFamily="18" charset="-120"/>
              </a:rPr>
              <a:t>18-34</a:t>
            </a:r>
            <a:r>
              <a:rPr lang="zh-TW" altLang="en-US" dirty="0">
                <a:solidFill>
                  <a:srgbClr val="FF0000"/>
                </a:solidFill>
                <a:latin typeface="華康儷宋 Std W3" panose="02020300000000000000" pitchFamily="18" charset="-120"/>
                <a:ea typeface="華康儷宋 Std W3" panose="02020300000000000000" pitchFamily="18" charset="-120"/>
              </a:rPr>
              <a:t>歲</a:t>
            </a:r>
            <a:r>
              <a:rPr lang="zh-TW" altLang="en-US" dirty="0">
                <a:latin typeface="華康儷宋 Std W3" panose="02020300000000000000" pitchFamily="18" charset="-120"/>
                <a:ea typeface="華康儷宋 Std W3" panose="02020300000000000000" pitchFamily="18" charset="-120"/>
              </a:rPr>
              <a:t>之間。</a:t>
            </a:r>
          </a:p>
          <a:p>
            <a:pPr>
              <a:lnSpc>
                <a:spcPct val="150000"/>
              </a:lnSpc>
            </a:pPr>
            <a:r>
              <a:rPr lang="zh-TW" altLang="en-US" dirty="0">
                <a:latin typeface="華康儷宋 Std W3" panose="02020300000000000000" pitchFamily="18" charset="-120"/>
                <a:ea typeface="華康儷宋 Std W3" panose="02020300000000000000" pitchFamily="18" charset="-120"/>
              </a:rPr>
              <a:t>具有地理特徵、可編輯的</a:t>
            </a:r>
            <a:r>
              <a:rPr lang="zh-TW" altLang="en-US">
                <a:latin typeface="華康儷宋 Std W3" panose="02020300000000000000" pitchFamily="18" charset="-120"/>
                <a:ea typeface="華康儷宋 Std W3" panose="02020300000000000000" pitchFamily="18" charset="-120"/>
              </a:rPr>
              <a:t>虛擬化身（</a:t>
            </a:r>
            <a:r>
              <a:rPr lang="en-US" altLang="zh-TW">
                <a:latin typeface="華康儷宋 Std W3" panose="02020300000000000000" pitchFamily="18" charset="-120"/>
                <a:ea typeface="華康儷宋 Std W3" panose="02020300000000000000" pitchFamily="18" charset="-120"/>
              </a:rPr>
              <a:t>Avatar</a:t>
            </a:r>
            <a:r>
              <a:rPr lang="zh-TW" altLang="en-US">
                <a:latin typeface="華康儷宋 Std W3" panose="02020300000000000000" pitchFamily="18" charset="-120"/>
                <a:ea typeface="華康儷宋 Std W3" panose="02020300000000000000" pitchFamily="18" charset="-120"/>
              </a:rPr>
              <a:t>）形象</a:t>
            </a:r>
            <a:r>
              <a:rPr lang="zh-TW" altLang="en-US" dirty="0">
                <a:latin typeface="華康儷宋 Std W3" panose="02020300000000000000" pitchFamily="18" charset="-120"/>
                <a:ea typeface="華康儷宋 Std W3" panose="02020300000000000000" pitchFamily="18" charset="-120"/>
              </a:rPr>
              <a:t>，並有自己</a:t>
            </a:r>
            <a:r>
              <a:rPr lang="zh-TW" altLang="en-US">
                <a:latin typeface="華康儷宋 Std W3" panose="02020300000000000000" pitchFamily="18" charset="-120"/>
                <a:ea typeface="華康儷宋 Std W3" panose="02020300000000000000" pitchFamily="18" charset="-120"/>
              </a:rPr>
              <a:t>的貨幣（ </a:t>
            </a:r>
            <a:r>
              <a:rPr lang="en-US" altLang="zh-TW">
                <a:latin typeface="華康儷宋 Std W3" panose="02020300000000000000" pitchFamily="18" charset="-120"/>
                <a:ea typeface="華康儷宋 Std W3" panose="02020300000000000000" pitchFamily="18" charset="-120"/>
              </a:rPr>
              <a:t>Linden</a:t>
            </a:r>
            <a:r>
              <a:rPr lang="zh-TW" altLang="en-US">
                <a:latin typeface="華康儷宋 Std W3" panose="02020300000000000000" pitchFamily="18" charset="-120"/>
                <a:ea typeface="華康儷宋 Std W3" panose="02020300000000000000" pitchFamily="18" charset="-120"/>
              </a:rPr>
              <a:t> </a:t>
            </a:r>
            <a:r>
              <a:rPr lang="en-US" altLang="zh-TW">
                <a:latin typeface="華康儷宋 Std W3" panose="02020300000000000000" pitchFamily="18" charset="-120"/>
                <a:ea typeface="華康儷宋 Std W3" panose="02020300000000000000" pitchFamily="18" charset="-120"/>
              </a:rPr>
              <a:t>Dollar</a:t>
            </a:r>
            <a:r>
              <a:rPr lang="zh-TW" altLang="en-US">
                <a:latin typeface="華康儷宋 Std W3" panose="02020300000000000000" pitchFamily="18" charset="-120"/>
                <a:ea typeface="華康儷宋 Std W3" panose="02020300000000000000" pitchFamily="18" charset="-120"/>
              </a:rPr>
              <a:t> ） 。</a:t>
            </a:r>
            <a:endParaRPr lang="zh-TW" altLang="en-US" dirty="0">
              <a:latin typeface="華康儷宋 Std W3" panose="02020300000000000000" pitchFamily="18" charset="-120"/>
              <a:ea typeface="華康儷宋 Std W3" panose="02020300000000000000" pitchFamily="18" charset="-120"/>
            </a:endParaRPr>
          </a:p>
          <a:p>
            <a:pPr>
              <a:lnSpc>
                <a:spcPct val="150000"/>
              </a:lnSpc>
            </a:pPr>
            <a:r>
              <a:rPr lang="zh-TW" altLang="en-US" dirty="0">
                <a:latin typeface="華康儷宋 Std W3" panose="02020300000000000000" pitchFamily="18" charset="-120"/>
                <a:ea typeface="華康儷宋 Std W3" panose="02020300000000000000" pitchFamily="18" charset="-120"/>
              </a:rPr>
              <a:t>不只是一個遊戲世界，使用者也可以進行商業、教育等實用活動。</a:t>
            </a:r>
          </a:p>
          <a:p>
            <a:pPr>
              <a:lnSpc>
                <a:spcPct val="150000"/>
              </a:lnSpc>
            </a:pPr>
            <a:r>
              <a:rPr lang="zh-TW" altLang="en-US" dirty="0">
                <a:latin typeface="華康儷宋 Std W3" panose="02020300000000000000" pitchFamily="18" charset="-120"/>
                <a:ea typeface="華康儷宋 Std W3" panose="02020300000000000000" pitchFamily="18" charset="-120"/>
              </a:rPr>
              <a:t>具有較高的媒體富饒度，介於面對面交流和電話</a:t>
            </a:r>
            <a:r>
              <a:rPr lang="zh-TW" altLang="en-US">
                <a:latin typeface="華康儷宋 Std W3" panose="02020300000000000000" pitchFamily="18" charset="-120"/>
                <a:ea typeface="華康儷宋 Std W3" panose="02020300000000000000" pitchFamily="18" charset="-120"/>
              </a:rPr>
              <a:t>之間，類似於即時</a:t>
            </a:r>
            <a:r>
              <a:rPr lang="zh-TW" altLang="en-US" dirty="0">
                <a:latin typeface="華康儷宋 Std W3" panose="02020300000000000000" pitchFamily="18" charset="-120"/>
                <a:ea typeface="華康儷宋 Std W3" panose="02020300000000000000" pitchFamily="18" charset="-120"/>
              </a:rPr>
              <a:t>通訊、電子郵件、語音通話等功能</a:t>
            </a:r>
            <a:r>
              <a:rPr lang="en-US" altLang="zh-TW" dirty="0">
                <a:latin typeface="華康儷宋 Std W3" panose="02020300000000000000" pitchFamily="18" charset="-120"/>
                <a:ea typeface="華康儷宋 Std W3" panose="02020300000000000000" pitchFamily="18" charset="-120"/>
                <a:sym typeface="Wingdings" panose="05000000000000000000" pitchFamily="2" charset="2"/>
              </a:rPr>
              <a:t></a:t>
            </a:r>
            <a:r>
              <a:rPr lang="zh-TW" altLang="en-US" dirty="0">
                <a:latin typeface="華康儷宋 Std W3" panose="02020300000000000000" pitchFamily="18" charset="-120"/>
                <a:ea typeface="華康儷宋 Std W3" panose="02020300000000000000" pitchFamily="18" charset="-120"/>
              </a:rPr>
              <a:t>支持其試圖模擬現實生活的目標。</a:t>
            </a:r>
          </a:p>
          <a:p>
            <a:pPr>
              <a:lnSpc>
                <a:spcPct val="150000"/>
              </a:lnSpc>
            </a:pP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第二人生</a:t>
            </a:r>
            <a:r>
              <a:rPr lang="en-US" altLang="zh-TW" dirty="0">
                <a:latin typeface="華康儷宋 Std W3" panose="02020300000000000000" pitchFamily="18" charset="-120"/>
                <a:ea typeface="華康儷宋 Std W3" panose="02020300000000000000" pitchFamily="18" charset="-120"/>
              </a:rPr>
              <a:t>》</a:t>
            </a:r>
            <a:r>
              <a:rPr lang="zh-TW" altLang="en-US" dirty="0">
                <a:latin typeface="華康儷宋 Std W3" panose="02020300000000000000" pitchFamily="18" charset="-120"/>
                <a:ea typeface="華康儷宋 Std W3" panose="02020300000000000000" pitchFamily="18" charset="-120"/>
              </a:rPr>
              <a:t>中的惡意破壞的研究，可以借鑑現實生活中的霸凌、網路霸凌，以及多人線上遊戲環境下相關研究的發現。</a:t>
            </a:r>
          </a:p>
          <a:p>
            <a:pPr>
              <a:lnSpc>
                <a:spcPct val="150000"/>
              </a:lnSpc>
            </a:pPr>
            <a:endParaRPr lang="en-US" altLang="zh-TW" dirty="0">
              <a:latin typeface="華康儷宋 Std W3" panose="02020300000000000000" pitchFamily="18" charset="-120"/>
              <a:ea typeface="華康儷宋 Std W3" panose="02020300000000000000" pitchFamily="18" charset="-120"/>
            </a:endParaRPr>
          </a:p>
        </p:txBody>
      </p:sp>
      <p:sp>
        <p:nvSpPr>
          <p:cNvPr id="13" name="標題 1">
            <a:extLst>
              <a:ext uri="{FF2B5EF4-FFF2-40B4-BE49-F238E27FC236}">
                <a16:creationId xmlns:a16="http://schemas.microsoft.com/office/drawing/2014/main" id="{E8491066-7A64-1DDA-FEF3-014A476FD1D3}"/>
              </a:ext>
            </a:extLst>
          </p:cNvPr>
          <p:cNvSpPr txBox="1">
            <a:spLocks/>
          </p:cNvSpPr>
          <p:nvPr/>
        </p:nvSpPr>
        <p:spPr>
          <a:xfrm>
            <a:off x="457200" y="274638"/>
            <a:ext cx="16170442"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r>
              <a:rPr lang="zh-TW" altLang="en-US" sz="6000">
                <a:solidFill>
                  <a:prstClr val="black"/>
                </a:solidFill>
                <a:latin typeface="華康儷宋 Std W5" panose="02020500000000000000" pitchFamily="18" charset="-120"/>
                <a:ea typeface="華康儷宋 Std W5" panose="02020500000000000000" pitchFamily="18" charset="-120"/>
              </a:rPr>
              <a:t>研究背景</a:t>
            </a:r>
            <a:r>
              <a:rPr lang="en-US" altLang="zh-TW" sz="6000">
                <a:solidFill>
                  <a:prstClr val="black"/>
                </a:solidFill>
                <a:latin typeface="華康儷宋 Std W5" panose="02020500000000000000" pitchFamily="18" charset="-120"/>
                <a:ea typeface="華康儷宋 Std W5" panose="02020500000000000000" pitchFamily="18" charset="-120"/>
              </a:rPr>
              <a:t>—</a:t>
            </a:r>
            <a:r>
              <a:rPr lang="zh-TW" altLang="en-US" sz="6000">
                <a:solidFill>
                  <a:prstClr val="black"/>
                </a:solidFill>
                <a:latin typeface="華康儷宋 Std W5" panose="02020500000000000000" pitchFamily="18" charset="-120"/>
                <a:ea typeface="華康儷宋 Std W5" panose="02020500000000000000" pitchFamily="18" charset="-120"/>
              </a:rPr>
              <a:t>第二世界</a:t>
            </a:r>
            <a:endParaRPr lang="en-US" altLang="zh-TW" sz="6000">
              <a:solidFill>
                <a:prstClr val="black"/>
              </a:solidFill>
              <a:latin typeface="華康儷宋 Std W5" panose="02020500000000000000" pitchFamily="18" charset="-120"/>
              <a:ea typeface="華康儷宋 Std W5" panose="02020500000000000000" pitchFamily="18" charset="-120"/>
            </a:endParaRPr>
          </a:p>
        </p:txBody>
      </p:sp>
    </p:spTree>
    <p:extLst>
      <p:ext uri="{BB962C8B-B14F-4D97-AF65-F5344CB8AC3E}">
        <p14:creationId xmlns:p14="http://schemas.microsoft.com/office/powerpoint/2010/main" val="3800519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B3F9288F-8CF8-E29C-5BCA-0F986EC1D847}"/>
              </a:ext>
            </a:extLst>
          </p:cNvPr>
          <p:cNvSpPr/>
          <p:nvPr/>
        </p:nvSpPr>
        <p:spPr>
          <a:xfrm>
            <a:off x="816441" y="274637"/>
            <a:ext cx="1748260" cy="2035425"/>
          </a:xfrm>
          <a:custGeom>
            <a:avLst/>
            <a:gdLst/>
            <a:ahLst/>
            <a:cxnLst/>
            <a:rect l="l" t="t" r="r" b="b"/>
            <a:pathLst>
              <a:path w="7927321" h="9229442">
                <a:moveTo>
                  <a:pt x="0" y="0"/>
                </a:moveTo>
                <a:lnTo>
                  <a:pt x="7927320" y="0"/>
                </a:lnTo>
                <a:lnTo>
                  <a:pt x="7927320" y="9229442"/>
                </a:lnTo>
                <a:lnTo>
                  <a:pt x="0" y="9229442"/>
                </a:lnTo>
                <a:lnTo>
                  <a:pt x="0" y="0"/>
                </a:lnTo>
                <a:close/>
              </a:path>
            </a:pathLst>
          </a:custGeom>
          <a:blipFill>
            <a:blip r:embed="rId3"/>
            <a:stretch>
              <a:fillRect b="-38814"/>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accent2">
                      <a:lumMod val="50000"/>
                    </a:schemeClr>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1"/>
              <a:ext cx="3088833" cy="239381"/>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dirty="0">
                  <a:ln>
                    <a:noFill/>
                  </a:ln>
                  <a:solidFill>
                    <a:schemeClr val="accent2">
                      <a:lumMod val="50000"/>
                    </a:schemeClr>
                  </a:solidFill>
                  <a:effectLst/>
                  <a:uLnTx/>
                  <a:uFillTx/>
                  <a:latin typeface="Montserrat Classic Bold"/>
                  <a:ea typeface="+mn-ea"/>
                  <a:cs typeface="+mn-cs"/>
                </a:rPr>
                <a:t>08 </a:t>
              </a:r>
              <a:endParaRPr kumimoji="0" lang="en-US" sz="1400" b="0" i="0" u="none" strike="noStrike" kern="1200" cap="none" spc="70" normalizeH="0" baseline="0" noProof="0" dirty="0">
                <a:ln>
                  <a:noFill/>
                </a:ln>
                <a:solidFill>
                  <a:schemeClr val="accent2">
                    <a:lumMod val="50000"/>
                  </a:schemeClr>
                </a:solidFill>
                <a:effectLst/>
                <a:uLnTx/>
                <a:uFillTx/>
                <a:latin typeface="Montserrat Classic"/>
                <a:ea typeface="+mn-ea"/>
                <a:cs typeface="+mn-cs"/>
              </a:endParaRPr>
            </a:p>
          </p:txBody>
        </p:sp>
      </p:gr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chemeClr val="accent2">
              <a:lumMod val="20000"/>
              <a:lumOff val="80000"/>
            </a:schemeClr>
          </a:solidFill>
        </p:spPr>
        <p:txBody>
          <a:bodyPr/>
          <a:lstStyle/>
          <a:p>
            <a:endParaRPr lang="en-US" altLang="zh-TW">
              <a:latin typeface="華康儷宋 Std W3" panose="02020300000000000000" pitchFamily="18" charset="-120"/>
              <a:ea typeface="華康儷宋 Std W3" panose="02020300000000000000" pitchFamily="18" charset="-120"/>
            </a:endParaRPr>
          </a:p>
          <a:p>
            <a:endParaRPr lang="en-US" altLang="zh-TW">
              <a:latin typeface="華康儷宋 Std W3" panose="02020300000000000000" pitchFamily="18" charset="-120"/>
              <a:ea typeface="華康儷宋 Std W3" panose="02020300000000000000" pitchFamily="18" charset="-120"/>
            </a:endParaRPr>
          </a:p>
          <a:p>
            <a:endParaRPr lang="zh-TW" altLang="en-US">
              <a:latin typeface="華康儷宋 Std W3" panose="02020300000000000000" pitchFamily="18" charset="-120"/>
              <a:ea typeface="華康儷宋 Std W3" panose="02020300000000000000" pitchFamily="18" charset="-120"/>
            </a:endParaRPr>
          </a:p>
        </p:txBody>
      </p:sp>
      <p:pic>
        <p:nvPicPr>
          <p:cNvPr id="10" name="圖片 9">
            <a:extLst>
              <a:ext uri="{FF2B5EF4-FFF2-40B4-BE49-F238E27FC236}">
                <a16:creationId xmlns:a16="http://schemas.microsoft.com/office/drawing/2014/main" id="{1776A47B-A61E-D970-542B-BA477258BFE6}"/>
              </a:ext>
            </a:extLst>
          </p:cNvPr>
          <p:cNvPicPr>
            <a:picLocks noChangeAspect="1"/>
          </p:cNvPicPr>
          <p:nvPr/>
        </p:nvPicPr>
        <p:blipFill rotWithShape="1">
          <a:blip r:embed="rId6"/>
          <a:srcRect l="2500" t="4192" r="49258" b="8221"/>
          <a:stretch/>
        </p:blipFill>
        <p:spPr>
          <a:xfrm>
            <a:off x="1536135" y="2536854"/>
            <a:ext cx="3990794" cy="2787815"/>
          </a:xfrm>
          <a:prstGeom prst="rect">
            <a:avLst/>
          </a:prstGeom>
        </p:spPr>
      </p:pic>
      <p:sp>
        <p:nvSpPr>
          <p:cNvPr id="13" name="標題 1">
            <a:extLst>
              <a:ext uri="{FF2B5EF4-FFF2-40B4-BE49-F238E27FC236}">
                <a16:creationId xmlns:a16="http://schemas.microsoft.com/office/drawing/2014/main" id="{E8491066-7A64-1DDA-FEF3-014A476FD1D3}"/>
              </a:ext>
            </a:extLst>
          </p:cNvPr>
          <p:cNvSpPr txBox="1">
            <a:spLocks/>
          </p:cNvSpPr>
          <p:nvPr/>
        </p:nvSpPr>
        <p:spPr>
          <a:xfrm>
            <a:off x="457200" y="274638"/>
            <a:ext cx="16170442"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TW" altLang="en-US" sz="6000">
                <a:solidFill>
                  <a:prstClr val="black"/>
                </a:solidFill>
                <a:latin typeface="華康儷宋 Std W5" panose="02020500000000000000" pitchFamily="18" charset="-120"/>
                <a:ea typeface="華康儷宋 Std W5" panose="02020500000000000000" pitchFamily="18" charset="-120"/>
              </a:rPr>
              <a:t>          第二世界</a:t>
            </a:r>
            <a:endPar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endParaRPr>
          </a:p>
        </p:txBody>
      </p:sp>
      <p:pic>
        <p:nvPicPr>
          <p:cNvPr id="2" name="圖片 1">
            <a:extLst>
              <a:ext uri="{FF2B5EF4-FFF2-40B4-BE49-F238E27FC236}">
                <a16:creationId xmlns:a16="http://schemas.microsoft.com/office/drawing/2014/main" id="{7BC1424A-FCAB-55D5-18E3-5E672DDF8327}"/>
              </a:ext>
            </a:extLst>
          </p:cNvPr>
          <p:cNvPicPr>
            <a:picLocks noChangeAspect="1"/>
          </p:cNvPicPr>
          <p:nvPr/>
        </p:nvPicPr>
        <p:blipFill rotWithShape="1">
          <a:blip r:embed="rId6"/>
          <a:srcRect l="50742" t="4192" b="8221"/>
          <a:stretch/>
        </p:blipFill>
        <p:spPr>
          <a:xfrm>
            <a:off x="5526929" y="5722667"/>
            <a:ext cx="4074843" cy="2787815"/>
          </a:xfrm>
          <a:prstGeom prst="rect">
            <a:avLst/>
          </a:prstGeom>
        </p:spPr>
      </p:pic>
      <p:pic>
        <p:nvPicPr>
          <p:cNvPr id="15" name="圖片 14" descr="一張含有 文字, 螢幕擷取畫面, 數字, 平行 的圖片&#10;&#10;自動產生的描述">
            <a:extLst>
              <a:ext uri="{FF2B5EF4-FFF2-40B4-BE49-F238E27FC236}">
                <a16:creationId xmlns:a16="http://schemas.microsoft.com/office/drawing/2014/main" id="{03244CED-7690-57E2-F538-8007BD0041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5903" y="2408749"/>
            <a:ext cx="5330748" cy="6235969"/>
          </a:xfrm>
          <a:prstGeom prst="rect">
            <a:avLst/>
          </a:prstGeom>
        </p:spPr>
      </p:pic>
      <p:sp>
        <p:nvSpPr>
          <p:cNvPr id="17" name="等腰三角形 16">
            <a:extLst>
              <a:ext uri="{FF2B5EF4-FFF2-40B4-BE49-F238E27FC236}">
                <a16:creationId xmlns:a16="http://schemas.microsoft.com/office/drawing/2014/main" id="{3DFDFC25-0BFE-954C-38AD-D700A60FCB22}"/>
              </a:ext>
            </a:extLst>
          </p:cNvPr>
          <p:cNvSpPr/>
          <p:nvPr/>
        </p:nvSpPr>
        <p:spPr>
          <a:xfrm rot="16200000">
            <a:off x="5232841" y="2097054"/>
            <a:ext cx="588178" cy="3522792"/>
          </a:xfrm>
          <a:prstGeom prst="triangle">
            <a:avLst>
              <a:gd name="adj" fmla="val 6083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930706DB-AE7B-F9CF-2199-788A5D248816}"/>
              </a:ext>
            </a:extLst>
          </p:cNvPr>
          <p:cNvPicPr>
            <a:picLocks noChangeAspect="1"/>
          </p:cNvPicPr>
          <p:nvPr/>
        </p:nvPicPr>
        <p:blipFill rotWithShape="1">
          <a:blip r:embed="rId6"/>
          <a:srcRect l="21241" t="25922" r="65087" b="39510"/>
          <a:stretch/>
        </p:blipFill>
        <p:spPr>
          <a:xfrm>
            <a:off x="7051078" y="2674928"/>
            <a:ext cx="2550694" cy="24814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等腰三角形 19">
            <a:extLst>
              <a:ext uri="{FF2B5EF4-FFF2-40B4-BE49-F238E27FC236}">
                <a16:creationId xmlns:a16="http://schemas.microsoft.com/office/drawing/2014/main" id="{ADF51F9F-3582-F989-84E5-B6A7D99ABC7F}"/>
              </a:ext>
            </a:extLst>
          </p:cNvPr>
          <p:cNvSpPr/>
          <p:nvPr/>
        </p:nvSpPr>
        <p:spPr>
          <a:xfrm rot="5400000">
            <a:off x="5222462" y="5409395"/>
            <a:ext cx="588178" cy="3522792"/>
          </a:xfrm>
          <a:prstGeom prst="triangle">
            <a:avLst>
              <a:gd name="adj" fmla="val 6083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D60792C3-2658-C539-C6D5-FA7DE0A363AE}"/>
              </a:ext>
            </a:extLst>
          </p:cNvPr>
          <p:cNvPicPr>
            <a:picLocks noChangeAspect="1"/>
          </p:cNvPicPr>
          <p:nvPr/>
        </p:nvPicPr>
        <p:blipFill rotWithShape="1">
          <a:blip r:embed="rId6"/>
          <a:srcRect l="65104" t="22743" b="17503"/>
          <a:stretch/>
        </p:blipFill>
        <p:spPr>
          <a:xfrm>
            <a:off x="1249680" y="6165598"/>
            <a:ext cx="2886713" cy="19019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矩形 8">
            <a:extLst>
              <a:ext uri="{FF2B5EF4-FFF2-40B4-BE49-F238E27FC236}">
                <a16:creationId xmlns:a16="http://schemas.microsoft.com/office/drawing/2014/main" id="{B17F33EC-E5B9-8F20-2FFD-658218FF7DBE}"/>
              </a:ext>
            </a:extLst>
          </p:cNvPr>
          <p:cNvSpPr/>
          <p:nvPr/>
        </p:nvSpPr>
        <p:spPr>
          <a:xfrm>
            <a:off x="10575903" y="7077205"/>
            <a:ext cx="5330748" cy="42525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9D8534F-5EFF-1421-88C6-E8C03965FACB}"/>
              </a:ext>
            </a:extLst>
          </p:cNvPr>
          <p:cNvSpPr/>
          <p:nvPr/>
        </p:nvSpPr>
        <p:spPr>
          <a:xfrm>
            <a:off x="10575903" y="3131180"/>
            <a:ext cx="5330748" cy="68969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830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BD49"/>
        </a:solidFill>
        <a:effectLst/>
      </p:bgPr>
    </p:bg>
    <p:spTree>
      <p:nvGrpSpPr>
        <p:cNvPr id="1" name=""/>
        <p:cNvGrpSpPr/>
        <p:nvPr/>
      </p:nvGrpSpPr>
      <p:grpSpPr>
        <a:xfrm>
          <a:off x="0" y="0"/>
          <a:ext cx="0" cy="0"/>
          <a:chOff x="0" y="0"/>
          <a:chExt cx="0" cy="0"/>
        </a:xfrm>
      </p:grpSpPr>
      <p:sp>
        <p:nvSpPr>
          <p:cNvPr id="2" name="TextBox 2"/>
          <p:cNvSpPr txBox="1"/>
          <p:nvPr/>
        </p:nvSpPr>
        <p:spPr>
          <a:xfrm>
            <a:off x="1260199" y="3575092"/>
            <a:ext cx="5357047" cy="1812163"/>
          </a:xfrm>
          <a:prstGeom prst="rect">
            <a:avLst/>
          </a:prstGeom>
        </p:spPr>
        <p:txBody>
          <a:bodyPr lIns="0" tIns="0" rIns="0" bIns="0" rtlCol="0" anchor="t">
            <a:spAutoFit/>
          </a:bodyPr>
          <a:lstStyle/>
          <a:p>
            <a:pPr>
              <a:lnSpc>
                <a:spcPts val="12599"/>
              </a:lnSpc>
            </a:pPr>
            <a:r>
              <a:rPr lang="en-US" altLang="zh-TW" sz="20000">
                <a:solidFill>
                  <a:srgbClr val="FFFFFF"/>
                </a:solidFill>
                <a:latin typeface="Fredoka Bold"/>
              </a:rPr>
              <a:t>0</a:t>
            </a:r>
            <a:r>
              <a:rPr lang="en-US" sz="20000">
                <a:solidFill>
                  <a:srgbClr val="FFFFFF"/>
                </a:solidFill>
                <a:latin typeface="Fredoka Bold"/>
              </a:rPr>
              <a:t>2</a:t>
            </a:r>
          </a:p>
        </p:txBody>
      </p:sp>
      <p:grpSp>
        <p:nvGrpSpPr>
          <p:cNvPr id="3" name="Group 3"/>
          <p:cNvGrpSpPr/>
          <p:nvPr/>
        </p:nvGrpSpPr>
        <p:grpSpPr>
          <a:xfrm>
            <a:off x="8530844" y="490892"/>
            <a:ext cx="8566686" cy="8566686"/>
            <a:chOff x="0" y="0"/>
            <a:chExt cx="11422248" cy="11422248"/>
          </a:xfrm>
        </p:grpSpPr>
        <p:grpSp>
          <p:nvGrpSpPr>
            <p:cNvPr id="4" name="Group 4"/>
            <p:cNvGrpSpPr/>
            <p:nvPr/>
          </p:nvGrpSpPr>
          <p:grpSpPr>
            <a:xfrm>
              <a:off x="0" y="0"/>
              <a:ext cx="11422248" cy="114222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nvGrpSpPr>
            <p:cNvPr id="6" name="Group 6"/>
            <p:cNvGrpSpPr/>
            <p:nvPr/>
          </p:nvGrpSpPr>
          <p:grpSpPr>
            <a:xfrm>
              <a:off x="928641" y="909160"/>
              <a:ext cx="9564966" cy="956496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sp>
        <p:nvSpPr>
          <p:cNvPr id="8" name="Freeform 8"/>
          <p:cNvSpPr/>
          <p:nvPr/>
        </p:nvSpPr>
        <p:spPr>
          <a:xfrm>
            <a:off x="7255112" y="487510"/>
            <a:ext cx="10203358" cy="9799490"/>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3"/>
            <a:stretch>
              <a:fillRect r="-10720" b="-15862"/>
            </a:stretch>
          </a:blipFill>
        </p:spPr>
        <p:txBody>
          <a:bodyPr/>
          <a:lstStyle/>
          <a:p>
            <a:endParaRPr lang="zh-TW" altLang="en-US"/>
          </a:p>
        </p:txBody>
      </p:sp>
      <p:sp>
        <p:nvSpPr>
          <p:cNvPr id="9" name="Freeform 9"/>
          <p:cNvSpPr/>
          <p:nvPr/>
        </p:nvSpPr>
        <p:spPr>
          <a:xfrm rot="1398259">
            <a:off x="8594743" y="1523479"/>
            <a:ext cx="1637940" cy="1289505"/>
          </a:xfrm>
          <a:custGeom>
            <a:avLst/>
            <a:gdLst/>
            <a:ahLst/>
            <a:cxnLst/>
            <a:rect l="l" t="t" r="r" b="b"/>
            <a:pathLst>
              <a:path w="1637940" h="1289505">
                <a:moveTo>
                  <a:pt x="0" y="0"/>
                </a:moveTo>
                <a:lnTo>
                  <a:pt x="1637940" y="0"/>
                </a:lnTo>
                <a:lnTo>
                  <a:pt x="1637940" y="1289505"/>
                </a:lnTo>
                <a:lnTo>
                  <a:pt x="0" y="1289505"/>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0" name="Freeform 10"/>
          <p:cNvSpPr/>
          <p:nvPr/>
        </p:nvSpPr>
        <p:spPr>
          <a:xfrm rot="-1288589">
            <a:off x="15236159" y="809551"/>
            <a:ext cx="1181173" cy="1561648"/>
          </a:xfrm>
          <a:custGeom>
            <a:avLst/>
            <a:gdLst/>
            <a:ahLst/>
            <a:cxnLst/>
            <a:rect l="l" t="t" r="r" b="b"/>
            <a:pathLst>
              <a:path w="1181173" h="1561648">
                <a:moveTo>
                  <a:pt x="0" y="0"/>
                </a:moveTo>
                <a:lnTo>
                  <a:pt x="1181173" y="0"/>
                </a:lnTo>
                <a:lnTo>
                  <a:pt x="1181173" y="1561648"/>
                </a:lnTo>
                <a:lnTo>
                  <a:pt x="0" y="1561648"/>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1" name="Freeform 11"/>
          <p:cNvSpPr/>
          <p:nvPr/>
        </p:nvSpPr>
        <p:spPr>
          <a:xfrm>
            <a:off x="15295083" y="65158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文字方塊 11">
            <a:extLst>
              <a:ext uri="{FF2B5EF4-FFF2-40B4-BE49-F238E27FC236}">
                <a16:creationId xmlns:a16="http://schemas.microsoft.com/office/drawing/2014/main" id="{BBF662CB-B471-43F4-BDC5-D1F2F098D2D4}"/>
              </a:ext>
            </a:extLst>
          </p:cNvPr>
          <p:cNvSpPr txBox="1"/>
          <p:nvPr/>
        </p:nvSpPr>
        <p:spPr>
          <a:xfrm>
            <a:off x="1260199" y="5143500"/>
            <a:ext cx="6023429" cy="3139321"/>
          </a:xfrm>
          <a:prstGeom prst="rect">
            <a:avLst/>
          </a:prstGeom>
          <a:noFill/>
        </p:spPr>
        <p:txBody>
          <a:bodyPr wrap="square" rtlCol="0">
            <a:spAutoFit/>
          </a:bodyPr>
          <a:lstStyle/>
          <a:p>
            <a:r>
              <a:rPr lang="en-US" altLang="zh-TW" sz="6600">
                <a:solidFill>
                  <a:schemeClr val="bg1"/>
                </a:solidFill>
                <a:latin typeface="華康儷宋 Std W3" panose="02020300000000000000" pitchFamily="18" charset="-120"/>
                <a:ea typeface="華康儷宋 Std W3" panose="02020300000000000000" pitchFamily="18" charset="-120"/>
              </a:rPr>
              <a:t>Bullying, Cyberbullying and Griefing </a:t>
            </a:r>
            <a:endParaRPr lang="zh-TW" altLang="en-US" sz="6600">
              <a:solidFill>
                <a:schemeClr val="bg1"/>
              </a:solidFill>
              <a:latin typeface="華康儷宋 Std W3" panose="02020300000000000000" pitchFamily="18" charset="-120"/>
              <a:ea typeface="華康儷宋 Std W3" panose="02020300000000000000" pitchFamily="18" charset="-120"/>
            </a:endParaRPr>
          </a:p>
        </p:txBody>
      </p:sp>
    </p:spTree>
    <p:extLst>
      <p:ext uri="{BB962C8B-B14F-4D97-AF65-F5344CB8AC3E}">
        <p14:creationId xmlns:p14="http://schemas.microsoft.com/office/powerpoint/2010/main" val="1469633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2657</TotalTime>
  <Words>4336</Words>
  <Application>Microsoft Office PowerPoint</Application>
  <PresentationFormat>自訂</PresentationFormat>
  <Paragraphs>556</Paragraphs>
  <Slides>48</Slides>
  <Notes>39</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48</vt:i4>
      </vt:variant>
    </vt:vector>
  </HeadingPairs>
  <TitlesOfParts>
    <vt:vector size="59" baseType="lpstr">
      <vt:lpstr>華康儷宋 Std W5</vt:lpstr>
      <vt:lpstr>華康儷宋 Std W3</vt:lpstr>
      <vt:lpstr>Montserrat Classic</vt:lpstr>
      <vt:lpstr>Söhne</vt:lpstr>
      <vt:lpstr>Arial</vt:lpstr>
      <vt:lpstr>Calibri</vt:lpstr>
      <vt:lpstr>Aptos</vt:lpstr>
      <vt:lpstr>Montserrat Classic Bold</vt:lpstr>
      <vt:lpstr>華康雅風體 Std W3</vt:lpstr>
      <vt:lpstr>Fredoka Bold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Bullying, Harassment, Abuse, Griefing</vt:lpstr>
      <vt:lpstr>          網路霸凌 Cyberbullying</vt:lpstr>
      <vt:lpstr>          惡意破壞 Griefing</vt:lpstr>
      <vt:lpstr>         《第二人生》：六大原則(Big Six)</vt:lpstr>
      <vt:lpstr>          影響</vt:lpstr>
      <vt:lpstr>           網路霸凌者(cyberbullies)與惡意破壞者(griefers)的動機</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wanqing</dc:creator>
  <cp:lastModifiedBy>奕瑄 黃</cp:lastModifiedBy>
  <cp:revision>29</cp:revision>
  <dcterms:created xsi:type="dcterms:W3CDTF">2006-08-16T00:00:00Z</dcterms:created>
  <dcterms:modified xsi:type="dcterms:W3CDTF">2024-04-24T14:02:15Z</dcterms:modified>
  <dc:identifier>DAGCun2kBbg</dc:identifier>
</cp:coreProperties>
</file>